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9" r:id="rId1"/>
  </p:sldMasterIdLst>
  <p:notesMasterIdLst>
    <p:notesMasterId r:id="rId35"/>
  </p:notesMasterIdLst>
  <p:handoutMasterIdLst>
    <p:handoutMasterId r:id="rId36"/>
  </p:handoutMasterIdLst>
  <p:sldIdLst>
    <p:sldId id="278" r:id="rId2"/>
    <p:sldId id="327" r:id="rId3"/>
    <p:sldId id="284" r:id="rId4"/>
    <p:sldId id="295" r:id="rId5"/>
    <p:sldId id="336" r:id="rId6"/>
    <p:sldId id="355" r:id="rId7"/>
    <p:sldId id="326" r:id="rId8"/>
    <p:sldId id="337" r:id="rId9"/>
    <p:sldId id="328" r:id="rId10"/>
    <p:sldId id="298" r:id="rId11"/>
    <p:sldId id="356" r:id="rId12"/>
    <p:sldId id="304" r:id="rId13"/>
    <p:sldId id="317" r:id="rId14"/>
    <p:sldId id="342" r:id="rId15"/>
    <p:sldId id="322" r:id="rId16"/>
    <p:sldId id="341" r:id="rId17"/>
    <p:sldId id="323" r:id="rId18"/>
    <p:sldId id="318" r:id="rId19"/>
    <p:sldId id="339" r:id="rId20"/>
    <p:sldId id="353" r:id="rId21"/>
    <p:sldId id="344" r:id="rId22"/>
    <p:sldId id="358" r:id="rId23"/>
    <p:sldId id="350" r:id="rId24"/>
    <p:sldId id="315" r:id="rId25"/>
    <p:sldId id="283" r:id="rId26"/>
    <p:sldId id="348" r:id="rId27"/>
    <p:sldId id="347" r:id="rId28"/>
    <p:sldId id="300" r:id="rId29"/>
    <p:sldId id="359" r:id="rId30"/>
    <p:sldId id="360" r:id="rId31"/>
    <p:sldId id="333" r:id="rId32"/>
    <p:sldId id="293" r:id="rId33"/>
    <p:sldId id="288" r:id="rId3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8" autoAdjust="0"/>
    <p:restoredTop sz="94656"/>
  </p:normalViewPr>
  <p:slideViewPr>
    <p:cSldViewPr>
      <p:cViewPr varScale="1">
        <p:scale>
          <a:sx n="112" d="100"/>
          <a:sy n="112" d="100"/>
        </p:scale>
        <p:origin x="155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2"/>
            <a:ext cx="3037840" cy="464820"/>
          </a:xfrm>
          <a:prstGeom prst="rect">
            <a:avLst/>
          </a:prstGeom>
          <a:noFill/>
          <a:ln w="9525">
            <a:noFill/>
            <a:miter lim="800000"/>
            <a:headEnd/>
            <a:tailEnd/>
          </a:ln>
          <a:effectLst/>
        </p:spPr>
        <p:txBody>
          <a:bodyPr vert="horz" wrap="square" lIns="94049" tIns="47026" rIns="94049" bIns="47026" numCol="1" anchor="t"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125955" name="Rectangle 3"/>
          <p:cNvSpPr>
            <a:spLocks noGrp="1" noChangeArrowheads="1"/>
          </p:cNvSpPr>
          <p:nvPr>
            <p:ph type="dt" sz="quarter" idx="1"/>
          </p:nvPr>
        </p:nvSpPr>
        <p:spPr bwMode="auto">
          <a:xfrm>
            <a:off x="3970938" y="2"/>
            <a:ext cx="3037840" cy="464820"/>
          </a:xfrm>
          <a:prstGeom prst="rect">
            <a:avLst/>
          </a:prstGeom>
          <a:noFill/>
          <a:ln w="9525">
            <a:noFill/>
            <a:miter lim="800000"/>
            <a:headEnd/>
            <a:tailEnd/>
          </a:ln>
          <a:effectLst/>
        </p:spPr>
        <p:txBody>
          <a:bodyPr vert="horz" wrap="square" lIns="94049" tIns="47026" rIns="94049" bIns="47026" numCol="1" anchor="t" anchorCtr="0" compatLnSpc="1">
            <a:prstTxWarp prst="textNoShape">
              <a:avLst/>
            </a:prstTxWarp>
          </a:bodyPr>
          <a:lstStyle>
            <a:lvl1pPr algn="r" eaLnBrk="1" hangingPunct="1">
              <a:defRPr sz="1200">
                <a:latin typeface="Calibri" pitchFamily="34" charset="0"/>
              </a:defRPr>
            </a:lvl1pPr>
          </a:lstStyle>
          <a:p>
            <a:pPr>
              <a:defRPr/>
            </a:pPr>
            <a:fld id="{5DB78B4F-34E9-462C-8D98-DA11CA012E77}" type="datetimeFigureOut">
              <a:rPr lang="en-US"/>
              <a:pPr>
                <a:defRPr/>
              </a:pPr>
              <a:t>7/11/18</a:t>
            </a:fld>
            <a:endParaRPr lang="en-US"/>
          </a:p>
        </p:txBody>
      </p:sp>
      <p:sp>
        <p:nvSpPr>
          <p:cNvPr id="125956" name="Rectangle 4"/>
          <p:cNvSpPr>
            <a:spLocks noGrp="1" noChangeArrowheads="1"/>
          </p:cNvSpPr>
          <p:nvPr>
            <p:ph type="ftr" sz="quarter" idx="2"/>
          </p:nvPr>
        </p:nvSpPr>
        <p:spPr bwMode="auto">
          <a:xfrm>
            <a:off x="0" y="8829969"/>
            <a:ext cx="3037840" cy="464820"/>
          </a:xfrm>
          <a:prstGeom prst="rect">
            <a:avLst/>
          </a:prstGeom>
          <a:noFill/>
          <a:ln w="9525">
            <a:noFill/>
            <a:miter lim="800000"/>
            <a:headEnd/>
            <a:tailEnd/>
          </a:ln>
          <a:effectLst/>
        </p:spPr>
        <p:txBody>
          <a:bodyPr vert="horz" wrap="square" lIns="94049" tIns="47026" rIns="94049" bIns="47026" numCol="1" anchor="b"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125957" name="Rectangle 5"/>
          <p:cNvSpPr>
            <a:spLocks noGrp="1" noChangeArrowheads="1"/>
          </p:cNvSpPr>
          <p:nvPr>
            <p:ph type="sldNum" sz="quarter" idx="3"/>
          </p:nvPr>
        </p:nvSpPr>
        <p:spPr bwMode="auto">
          <a:xfrm>
            <a:off x="3970938" y="8829969"/>
            <a:ext cx="3037840" cy="464820"/>
          </a:xfrm>
          <a:prstGeom prst="rect">
            <a:avLst/>
          </a:prstGeom>
          <a:noFill/>
          <a:ln w="9525">
            <a:noFill/>
            <a:miter lim="800000"/>
            <a:headEnd/>
            <a:tailEnd/>
          </a:ln>
          <a:effectLst/>
        </p:spPr>
        <p:txBody>
          <a:bodyPr vert="horz" wrap="square" lIns="94049" tIns="47026" rIns="94049" bIns="47026" numCol="1" anchor="b" anchorCtr="0" compatLnSpc="1">
            <a:prstTxWarp prst="textNoShape">
              <a:avLst/>
            </a:prstTxWarp>
          </a:bodyPr>
          <a:lstStyle>
            <a:lvl1pPr algn="r" eaLnBrk="1" hangingPunct="1">
              <a:defRPr sz="1200">
                <a:latin typeface="Calibri" pitchFamily="34" charset="0"/>
              </a:defRPr>
            </a:lvl1pPr>
          </a:lstStyle>
          <a:p>
            <a:pPr>
              <a:defRPr/>
            </a:pPr>
            <a:fld id="{0C4BFBD0-AA85-4944-907D-47B7256B7E4F}" type="slidenum">
              <a:rPr lang="en-US"/>
              <a:pPr>
                <a:defRPr/>
              </a:pPr>
              <a:t>‹#›</a:t>
            </a:fld>
            <a:endParaRPr lang="en-US"/>
          </a:p>
        </p:txBody>
      </p:sp>
    </p:spTree>
    <p:extLst>
      <p:ext uri="{BB962C8B-B14F-4D97-AF65-F5344CB8AC3E}">
        <p14:creationId xmlns:p14="http://schemas.microsoft.com/office/powerpoint/2010/main" val="1983060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4049" tIns="47026" rIns="94049" bIns="4702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2"/>
            <a:ext cx="3037840" cy="464820"/>
          </a:xfrm>
          <a:prstGeom prst="rect">
            <a:avLst/>
          </a:prstGeom>
        </p:spPr>
        <p:txBody>
          <a:bodyPr vert="horz" lIns="94049" tIns="47026" rIns="94049" bIns="47026" rtlCol="0"/>
          <a:lstStyle>
            <a:lvl1pPr algn="r" eaLnBrk="1" fontAlgn="auto" hangingPunct="1">
              <a:spcBef>
                <a:spcPts val="0"/>
              </a:spcBef>
              <a:spcAft>
                <a:spcPts val="0"/>
              </a:spcAft>
              <a:defRPr sz="1200">
                <a:latin typeface="+mn-lt"/>
              </a:defRPr>
            </a:lvl1pPr>
          </a:lstStyle>
          <a:p>
            <a:pPr>
              <a:defRPr/>
            </a:pPr>
            <a:fld id="{BA55084A-7619-4EB7-A0B5-6685E08FCECC}" type="datetimeFigureOut">
              <a:rPr lang="en-US"/>
              <a:pPr>
                <a:defRPr/>
              </a:pPr>
              <a:t>7/11/18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4049" tIns="47026" rIns="94049" bIns="47026"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4049" tIns="47026" rIns="94049" bIns="4702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4049" tIns="47026" rIns="94049" bIns="4702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9"/>
            <a:ext cx="3037840" cy="464820"/>
          </a:xfrm>
          <a:prstGeom prst="rect">
            <a:avLst/>
          </a:prstGeom>
        </p:spPr>
        <p:txBody>
          <a:bodyPr vert="horz" lIns="94049" tIns="47026" rIns="94049" bIns="47026" rtlCol="0" anchor="b"/>
          <a:lstStyle>
            <a:lvl1pPr algn="r" eaLnBrk="1" fontAlgn="auto" hangingPunct="1">
              <a:spcBef>
                <a:spcPts val="0"/>
              </a:spcBef>
              <a:spcAft>
                <a:spcPts val="0"/>
              </a:spcAft>
              <a:defRPr sz="1200">
                <a:latin typeface="+mn-lt"/>
              </a:defRPr>
            </a:lvl1pPr>
          </a:lstStyle>
          <a:p>
            <a:pPr>
              <a:defRPr/>
            </a:pPr>
            <a:fld id="{307B8DDD-F862-4A6C-ACE0-4F2894DBA4AA}" type="slidenum">
              <a:rPr lang="en-US"/>
              <a:pPr>
                <a:defRPr/>
              </a:pPr>
              <a:t>‹#›</a:t>
            </a:fld>
            <a:endParaRPr lang="en-US"/>
          </a:p>
        </p:txBody>
      </p:sp>
    </p:spTree>
    <p:extLst>
      <p:ext uri="{BB962C8B-B14F-4D97-AF65-F5344CB8AC3E}">
        <p14:creationId xmlns:p14="http://schemas.microsoft.com/office/powerpoint/2010/main" val="2511378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http://www.pewhispanic.org/2016/09/20/overall-number-of-u-s-unauthorized-immigrants-holds-steady-since-2009/#recent-arrivals-a-smaller-share-of-u-s-unauthorized-immigrants </a:t>
            </a:r>
          </a:p>
        </p:txBody>
      </p:sp>
      <p:sp>
        <p:nvSpPr>
          <p:cNvPr id="4" name="Slide Number Placeholder 3"/>
          <p:cNvSpPr>
            <a:spLocks noGrp="1"/>
          </p:cNvSpPr>
          <p:nvPr>
            <p:ph type="sldNum" sz="quarter" idx="10"/>
          </p:nvPr>
        </p:nvSpPr>
        <p:spPr/>
        <p:txBody>
          <a:bodyPr/>
          <a:lstStyle/>
          <a:p>
            <a:pPr>
              <a:defRPr/>
            </a:pPr>
            <a:fld id="{307B8DDD-F862-4A6C-ACE0-4F2894DBA4AA}" type="slidenum">
              <a:rPr lang="en-US" smtClean="0"/>
              <a:pPr>
                <a:defRPr/>
              </a:pPr>
              <a:t>12</a:t>
            </a:fld>
            <a:endParaRPr lang="en-US"/>
          </a:p>
        </p:txBody>
      </p:sp>
    </p:spTree>
    <p:extLst>
      <p:ext uri="{BB962C8B-B14F-4D97-AF65-F5344CB8AC3E}">
        <p14:creationId xmlns:p14="http://schemas.microsoft.com/office/powerpoint/2010/main" val="113358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https://www.washingtonpost.com/lifestyle/food/in-an-immigration-crackdown-who-will-pick-our-produce/2017/03/17/cc1c6df4-0a5d-11e7-93dc-00f9bdd74ed1_story.html?utm_term=.9d0b9da5105f </a:t>
            </a:r>
          </a:p>
        </p:txBody>
      </p:sp>
      <p:sp>
        <p:nvSpPr>
          <p:cNvPr id="4" name="Slide Number Placeholder 3"/>
          <p:cNvSpPr>
            <a:spLocks noGrp="1"/>
          </p:cNvSpPr>
          <p:nvPr>
            <p:ph type="sldNum" sz="quarter" idx="10"/>
          </p:nvPr>
        </p:nvSpPr>
        <p:spPr/>
        <p:txBody>
          <a:bodyPr/>
          <a:lstStyle/>
          <a:p>
            <a:pPr>
              <a:defRPr/>
            </a:pPr>
            <a:fld id="{307B8DDD-F862-4A6C-ACE0-4F2894DBA4AA}" type="slidenum">
              <a:rPr lang="en-US" smtClean="0"/>
              <a:pPr>
                <a:defRPr/>
              </a:pPr>
              <a:t>13</a:t>
            </a:fld>
            <a:endParaRPr lang="en-US"/>
          </a:p>
        </p:txBody>
      </p:sp>
    </p:spTree>
    <p:extLst>
      <p:ext uri="{BB962C8B-B14F-4D97-AF65-F5344CB8AC3E}">
        <p14:creationId xmlns:p14="http://schemas.microsoft.com/office/powerpoint/2010/main" val="359837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http://www.pewhispanic.org/2016/11/03/occupations-of-unauthorized-immigrant-workers/ </a:t>
            </a:r>
          </a:p>
        </p:txBody>
      </p:sp>
      <p:sp>
        <p:nvSpPr>
          <p:cNvPr id="4" name="Slide Number Placeholder 3"/>
          <p:cNvSpPr>
            <a:spLocks noGrp="1"/>
          </p:cNvSpPr>
          <p:nvPr>
            <p:ph type="sldNum" sz="quarter" idx="10"/>
          </p:nvPr>
        </p:nvSpPr>
        <p:spPr/>
        <p:txBody>
          <a:bodyPr/>
          <a:lstStyle/>
          <a:p>
            <a:pPr>
              <a:defRPr/>
            </a:pPr>
            <a:fld id="{307B8DDD-F862-4A6C-ACE0-4F2894DBA4AA}" type="slidenum">
              <a:rPr lang="en-US" smtClean="0"/>
              <a:pPr>
                <a:defRPr/>
              </a:pPr>
              <a:t>14</a:t>
            </a:fld>
            <a:endParaRPr lang="en-US"/>
          </a:p>
        </p:txBody>
      </p:sp>
    </p:spTree>
    <p:extLst>
      <p:ext uri="{BB962C8B-B14F-4D97-AF65-F5344CB8AC3E}">
        <p14:creationId xmlns:p14="http://schemas.microsoft.com/office/powerpoint/2010/main" val="2046035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http://www.pewhispanic.org/2016/11/03/occupations-of-unauthorized-immigrant-workers/ </a:t>
            </a:r>
          </a:p>
        </p:txBody>
      </p:sp>
      <p:sp>
        <p:nvSpPr>
          <p:cNvPr id="4" name="Slide Number Placeholder 3"/>
          <p:cNvSpPr>
            <a:spLocks noGrp="1"/>
          </p:cNvSpPr>
          <p:nvPr>
            <p:ph type="sldNum" sz="quarter" idx="10"/>
          </p:nvPr>
        </p:nvSpPr>
        <p:spPr/>
        <p:txBody>
          <a:bodyPr/>
          <a:lstStyle/>
          <a:p>
            <a:pPr>
              <a:defRPr/>
            </a:pPr>
            <a:fld id="{307B8DDD-F862-4A6C-ACE0-4F2894DBA4AA}" type="slidenum">
              <a:rPr lang="en-US" smtClean="0"/>
              <a:pPr>
                <a:defRPr/>
              </a:pPr>
              <a:t>15</a:t>
            </a:fld>
            <a:endParaRPr lang="en-US"/>
          </a:p>
        </p:txBody>
      </p:sp>
    </p:spTree>
    <p:extLst>
      <p:ext uri="{BB962C8B-B14F-4D97-AF65-F5344CB8AC3E}">
        <p14:creationId xmlns:p14="http://schemas.microsoft.com/office/powerpoint/2010/main" val="1012295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a:t>
            </a:r>
            <a:r>
              <a:rPr lang="en-US" baseline="0" dirty="0"/>
              <a:t> 70%: </a:t>
            </a:r>
            <a:r>
              <a:rPr lang="en-US" dirty="0"/>
              <a:t>Most of those who support legal status think there should be a way for unauthorized immigrants to become citizens (43% overall), while 24% say the path should only include permanent residency</a:t>
            </a:r>
          </a:p>
        </p:txBody>
      </p:sp>
      <p:sp>
        <p:nvSpPr>
          <p:cNvPr id="4" name="Slide Number Placeholder 3"/>
          <p:cNvSpPr>
            <a:spLocks noGrp="1"/>
          </p:cNvSpPr>
          <p:nvPr>
            <p:ph type="sldNum" sz="quarter" idx="10"/>
          </p:nvPr>
        </p:nvSpPr>
        <p:spPr/>
        <p:txBody>
          <a:bodyPr/>
          <a:lstStyle/>
          <a:p>
            <a:fld id="{0040D6D1-88AF-4D14-A69E-77C117E1C900}" type="slidenum">
              <a:rPr lang="en-US" smtClean="0"/>
              <a:t>19</a:t>
            </a:fld>
            <a:endParaRPr lang="en-US"/>
          </a:p>
        </p:txBody>
      </p:sp>
    </p:spTree>
    <p:extLst>
      <p:ext uri="{BB962C8B-B14F-4D97-AF65-F5344CB8AC3E}">
        <p14:creationId xmlns:p14="http://schemas.microsoft.com/office/powerpoint/2010/main" val="1114204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1FC22A4D-729E-4F79-A390-CA68109463C3}" type="datetimeFigureOut">
              <a:rPr lang="en-US" smtClean="0"/>
              <a:pPr>
                <a:defRPr/>
              </a:pPr>
              <a:t>7/11/18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D035411C-CC14-4FAE-A568-DCB67FE4D45D}"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DF713973-A5DB-4856-8B5F-6B798532D421}" type="datetimeFigureOut">
              <a:rPr lang="en-US" smtClean="0"/>
              <a:pPr>
                <a:defRPr/>
              </a:pPr>
              <a:t>7/11/18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D30F895-CB14-4B39-87B9-A498C428DE4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5F8C395C-C1FE-4803-8365-C179132B7387}" type="datetimeFigureOut">
              <a:rPr lang="en-US" smtClean="0"/>
              <a:pPr>
                <a:defRPr/>
              </a:pPr>
              <a:t>7/11/18</a:t>
            </a:fld>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84E4FF01-78E9-49D2-AAFD-0AF884BE667C}"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fld id="{5FD69662-CF5E-4E2F-AABD-6F5FA540C931}" type="datetimeFigureOut">
              <a:rPr lang="en-US" smtClean="0"/>
              <a:pPr>
                <a:defRPr/>
              </a:pPr>
              <a:t>7/11/18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2CB1AC85-F96F-4AC7-9D4E-8F64696EC08A}"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a:defRPr/>
            </a:pPr>
            <a:fld id="{AD000BF8-99AA-4EEC-A9EA-00AB5170F0C3}" type="datetimeFigureOut">
              <a:rPr lang="en-US" smtClean="0"/>
              <a:pPr>
                <a:defRPr/>
              </a:pPr>
              <a:t>7/11/18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2BE51045-7E08-48A1-8F4F-E6FBA383AB1F}"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a:defRPr/>
            </a:pPr>
            <a:fld id="{FBEF1E7A-E85F-43F7-A644-DBC3B71A93E7}" type="datetimeFigureOut">
              <a:rPr lang="en-US" smtClean="0"/>
              <a:pPr>
                <a:defRPr/>
              </a:pPr>
              <a:t>7/11/18</a:t>
            </a:fld>
            <a:endParaRPr lang="en-US"/>
          </a:p>
        </p:txBody>
      </p:sp>
      <p:sp>
        <p:nvSpPr>
          <p:cNvPr id="10" name="Slide Number Placeholder 9"/>
          <p:cNvSpPr>
            <a:spLocks noGrp="1"/>
          </p:cNvSpPr>
          <p:nvPr>
            <p:ph type="sldNum" sz="quarter" idx="16"/>
          </p:nvPr>
        </p:nvSpPr>
        <p:spPr/>
        <p:txBody>
          <a:bodyPr rtlCol="0"/>
          <a:lstStyle/>
          <a:p>
            <a:pPr>
              <a:defRPr/>
            </a:pPr>
            <a:fld id="{F45D28ED-C33B-4960-B322-DF7C1169AA8B}"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a:defRPr/>
            </a:pPr>
            <a:fld id="{1BBB0DF0-EA80-4FE7-A586-A0552BB031E2}" type="datetimeFigureOut">
              <a:rPr lang="en-US" smtClean="0"/>
              <a:pPr>
                <a:defRPr/>
              </a:pPr>
              <a:t>7/11/18</a:t>
            </a:fld>
            <a:endParaRPr lang="en-US"/>
          </a:p>
        </p:txBody>
      </p:sp>
      <p:sp>
        <p:nvSpPr>
          <p:cNvPr id="12" name="Slide Number Placeholder 11"/>
          <p:cNvSpPr>
            <a:spLocks noGrp="1"/>
          </p:cNvSpPr>
          <p:nvPr>
            <p:ph type="sldNum" sz="quarter" idx="16"/>
          </p:nvPr>
        </p:nvSpPr>
        <p:spPr/>
        <p:txBody>
          <a:bodyPr rtlCol="0"/>
          <a:lstStyle/>
          <a:p>
            <a:pPr>
              <a:defRPr/>
            </a:pPr>
            <a:fld id="{6CAE41DB-A8F8-4398-B08E-3571F333B195}"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2A52091D-2123-4249-8E5F-4E1A3B27DE82}" type="datetimeFigureOut">
              <a:rPr lang="en-US" smtClean="0"/>
              <a:pPr>
                <a:defRPr/>
              </a:pPr>
              <a:t>7/11/18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83344407-531C-414D-9C58-643FF720B2A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C1FBA4E-5274-4B87-8B12-4236C9B041D4}" type="datetimeFigureOut">
              <a:rPr lang="en-US" smtClean="0"/>
              <a:pPr>
                <a:defRPr/>
              </a:pPr>
              <a:t>7/11/18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11488E7-374B-4717-AC1B-190B7E7FE9E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a:defRPr/>
            </a:pPr>
            <a:fld id="{E2C73BA1-E2AA-47EA-AAE0-EAE2011C02A2}" type="datetimeFigureOut">
              <a:rPr lang="en-US" smtClean="0"/>
              <a:pPr>
                <a:defRPr/>
              </a:pPr>
              <a:t>7/11/18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85BC1C7A-FF39-4FF4-9E72-8EEF369F585F}"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fld id="{771586DE-2581-46CC-A56F-B5607DB67FA6}" type="datetimeFigureOut">
              <a:rPr lang="en-US" smtClean="0"/>
              <a:pPr>
                <a:defRPr/>
              </a:pPr>
              <a:t>7/11/18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CA1D6EBF-3179-494F-9D22-2ABF3C23FB61}"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9F48BCA1-94B3-4B0B-8FAF-2E8DF95F0D6D}" type="datetimeFigureOut">
              <a:rPr lang="en-US" smtClean="0"/>
              <a:pPr>
                <a:defRPr/>
              </a:pPr>
              <a:t>7/11/18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28BFBE6A-7328-4147-BA6A-14F36F129C6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350108" y="304800"/>
            <a:ext cx="8458200" cy="1295400"/>
          </a:xfrm>
          <a:prstGeom prst="rect">
            <a:avLst/>
          </a:prstGeom>
          <a:noFill/>
          <a:ln w="9525" algn="in">
            <a:noFill/>
            <a:miter lim="800000"/>
            <a:headEnd/>
            <a:tailEnd/>
          </a:ln>
          <a:effectLst/>
        </p:spPr>
        <p:txBody>
          <a:bodyPr lIns="36576" tIns="36576" rIns="36576" bIns="36576"/>
          <a:lstStyle/>
          <a:p>
            <a:pPr algn="ctr">
              <a:defRPr/>
            </a:pPr>
            <a:r>
              <a:rPr lang="en-US" sz="4000" b="1" dirty="0">
                <a:effectLst>
                  <a:outerShdw blurRad="38100" dist="38100" dir="2700000" algn="tl">
                    <a:srgbClr val="C0C0C0"/>
                  </a:outerShdw>
                </a:effectLst>
                <a:latin typeface="Perpetua" pitchFamily="18" charset="0"/>
              </a:rPr>
              <a:t>Catholic Teach-In on Migration </a:t>
            </a:r>
          </a:p>
        </p:txBody>
      </p:sp>
      <p:sp>
        <p:nvSpPr>
          <p:cNvPr id="15363" name="Text Box 4"/>
          <p:cNvSpPr txBox="1">
            <a:spLocks noChangeArrowheads="1"/>
          </p:cNvSpPr>
          <p:nvPr/>
        </p:nvSpPr>
        <p:spPr bwMode="auto">
          <a:xfrm>
            <a:off x="3124200" y="6172200"/>
            <a:ext cx="5486400" cy="461665"/>
          </a:xfrm>
          <a:prstGeom prst="rect">
            <a:avLst/>
          </a:prstGeom>
          <a:noFill/>
          <a:ln w="9525">
            <a:noFill/>
            <a:miter lim="800000"/>
            <a:headEnd/>
            <a:tailEnd/>
          </a:ln>
        </p:spPr>
        <p:txBody>
          <a:bodyPr wrap="square">
            <a:spAutoFit/>
          </a:bodyPr>
          <a:lstStyle/>
          <a:p>
            <a:pPr algn="ctr">
              <a:spcBef>
                <a:spcPct val="50000"/>
              </a:spcBef>
            </a:pPr>
            <a:r>
              <a:rPr lang="en-US" sz="2400" b="1" dirty="0">
                <a:latin typeface="Times New Roman" pitchFamily="18" charset="0"/>
              </a:rPr>
              <a:t>Location of the CTOM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708" y="1629987"/>
            <a:ext cx="3429000" cy="2759825"/>
          </a:xfrm>
          <a:prstGeom prst="rect">
            <a:avLst/>
          </a:prstGeom>
        </p:spPr>
      </p:pic>
      <p:sp>
        <p:nvSpPr>
          <p:cNvPr id="3" name="TextBox 2"/>
          <p:cNvSpPr txBox="1"/>
          <p:nvPr/>
        </p:nvSpPr>
        <p:spPr>
          <a:xfrm>
            <a:off x="76200" y="6264533"/>
            <a:ext cx="2057400" cy="369332"/>
          </a:xfrm>
          <a:prstGeom prst="rect">
            <a:avLst/>
          </a:prstGeom>
          <a:noFill/>
        </p:spPr>
        <p:txBody>
          <a:bodyPr wrap="square" rtlCol="0">
            <a:spAutoFit/>
          </a:bodyPr>
          <a:lstStyle/>
          <a:p>
            <a:r>
              <a:rPr lang="en-US" b="1" dirty="0">
                <a:latin typeface="Times New Roman" pitchFamily="18" charset="0"/>
              </a:rPr>
              <a:t>June 9, 2017</a:t>
            </a:r>
            <a:endParaRPr lang="es-MX" dirty="0"/>
          </a:p>
        </p:txBody>
      </p:sp>
      <p:sp>
        <p:nvSpPr>
          <p:cNvPr id="4" name="TextBox 3"/>
          <p:cNvSpPr txBox="1"/>
          <p:nvPr/>
        </p:nvSpPr>
        <p:spPr>
          <a:xfrm>
            <a:off x="762000" y="4495800"/>
            <a:ext cx="7848600" cy="1323439"/>
          </a:xfrm>
          <a:prstGeom prst="rect">
            <a:avLst/>
          </a:prstGeom>
          <a:noFill/>
        </p:spPr>
        <p:txBody>
          <a:bodyPr wrap="square" rtlCol="0">
            <a:spAutoFit/>
          </a:bodyPr>
          <a:lstStyle/>
          <a:p>
            <a:pPr algn="ctr"/>
            <a:r>
              <a:rPr lang="en-US" sz="4000" b="1" cap="small" dirty="0">
                <a:effectLst>
                  <a:outerShdw dist="25400" dir="13500000" sx="0" sy="0">
                    <a:srgbClr val="000000">
                      <a:alpha val="50000"/>
                    </a:srgbClr>
                  </a:outerShdw>
                </a:effectLst>
                <a:latin typeface="Perpetua" panose="02020502060401020303" pitchFamily="18" charset="0"/>
              </a:rPr>
              <a:t>El </a:t>
            </a:r>
            <a:r>
              <a:rPr lang="en-US" sz="4000" b="1" cap="small" dirty="0" err="1">
                <a:effectLst>
                  <a:outerShdw dist="25400" dir="13500000" sx="0" sy="0">
                    <a:srgbClr val="000000">
                      <a:alpha val="50000"/>
                    </a:srgbClr>
                  </a:outerShdw>
                </a:effectLst>
                <a:latin typeface="Perpetua" panose="02020502060401020303" pitchFamily="18" charset="0"/>
              </a:rPr>
              <a:t>Diálogo</a:t>
            </a:r>
            <a:r>
              <a:rPr lang="en-US" sz="4000" b="1" cap="small" dirty="0">
                <a:effectLst>
                  <a:outerShdw dist="25400" dir="13500000" sx="0" sy="0">
                    <a:srgbClr val="000000">
                      <a:alpha val="50000"/>
                    </a:srgbClr>
                  </a:outerShdw>
                </a:effectLst>
                <a:latin typeface="Perpetua" panose="02020502060401020303" pitchFamily="18" charset="0"/>
              </a:rPr>
              <a:t> </a:t>
            </a:r>
            <a:r>
              <a:rPr lang="en-US" sz="4000" b="1" cap="small" dirty="0" err="1">
                <a:effectLst>
                  <a:outerShdw dist="25400" dir="13500000" sx="0" sy="0">
                    <a:srgbClr val="000000">
                      <a:alpha val="50000"/>
                    </a:srgbClr>
                  </a:outerShdw>
                </a:effectLst>
                <a:latin typeface="Perpetua" panose="02020502060401020303" pitchFamily="18" charset="0"/>
              </a:rPr>
              <a:t>Católico</a:t>
            </a:r>
            <a:r>
              <a:rPr lang="en-US" sz="4000" b="1" cap="small" dirty="0">
                <a:effectLst>
                  <a:outerShdw dist="25400" dir="13500000" sx="0" sy="0">
                    <a:srgbClr val="000000">
                      <a:alpha val="50000"/>
                    </a:srgbClr>
                  </a:outerShdw>
                </a:effectLst>
                <a:latin typeface="Perpetua" panose="02020502060401020303" pitchFamily="18" charset="0"/>
              </a:rPr>
              <a:t> </a:t>
            </a:r>
            <a:r>
              <a:rPr lang="en-US" sz="4000" b="1" cap="small" dirty="0" err="1">
                <a:effectLst>
                  <a:outerShdw dist="25400" dir="13500000" sx="0" sy="0">
                    <a:srgbClr val="000000">
                      <a:alpha val="50000"/>
                    </a:srgbClr>
                  </a:outerShdw>
                </a:effectLst>
                <a:latin typeface="Perpetua" panose="02020502060401020303" pitchFamily="18" charset="0"/>
              </a:rPr>
              <a:t>sobre</a:t>
            </a:r>
            <a:r>
              <a:rPr lang="en-US" sz="4000" b="1" cap="small" dirty="0">
                <a:effectLst>
                  <a:outerShdw dist="25400" dir="13500000" sx="0" sy="0">
                    <a:srgbClr val="000000">
                      <a:alpha val="50000"/>
                    </a:srgbClr>
                  </a:outerShdw>
                </a:effectLst>
                <a:latin typeface="Perpetua" panose="02020502060401020303" pitchFamily="18" charset="0"/>
              </a:rPr>
              <a:t> </a:t>
            </a:r>
            <a:r>
              <a:rPr lang="en-US" sz="4000" b="1" cap="small" dirty="0" err="1">
                <a:effectLst>
                  <a:outerShdw dist="25400" dir="13500000" sx="0" sy="0">
                    <a:srgbClr val="000000">
                      <a:alpha val="50000"/>
                    </a:srgbClr>
                  </a:outerShdw>
                </a:effectLst>
                <a:latin typeface="Perpetua" panose="02020502060401020303" pitchFamily="18" charset="0"/>
              </a:rPr>
              <a:t>Migracion</a:t>
            </a:r>
            <a:r>
              <a:rPr lang="en-US" sz="4000" b="1" cap="small" dirty="0">
                <a:effectLst>
                  <a:outerShdw dist="25400" dir="13500000" sx="0" sy="0">
                    <a:srgbClr val="000000">
                      <a:alpha val="50000"/>
                    </a:srgbClr>
                  </a:outerShdw>
                </a:effectLst>
                <a:latin typeface="Perpetua" panose="02020502060401020303" pitchFamily="18" charset="0"/>
              </a:rPr>
              <a:t>  </a:t>
            </a:r>
            <a:endParaRPr lang="en-US" sz="4000" dirty="0">
              <a:latin typeface="Perpetua" panose="02020502060401020303"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ly Family.png"/>
          <p:cNvPicPr>
            <a:picLocks noChangeAspect="1"/>
          </p:cNvPicPr>
          <p:nvPr/>
        </p:nvPicPr>
        <p:blipFill>
          <a:blip r:embed="rId2" cstate="print"/>
          <a:stretch>
            <a:fillRect/>
          </a:stretch>
        </p:blipFill>
        <p:spPr>
          <a:xfrm>
            <a:off x="304800" y="609600"/>
            <a:ext cx="8382000" cy="5917805"/>
          </a:xfrm>
          <a:prstGeom prst="rect">
            <a:avLst/>
          </a:prstGeom>
        </p:spPr>
      </p:pic>
    </p:spTree>
    <p:extLst>
      <p:ext uri="{BB962C8B-B14F-4D97-AF65-F5344CB8AC3E}">
        <p14:creationId xmlns:p14="http://schemas.microsoft.com/office/powerpoint/2010/main" val="4293772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Violence in Central America</a:t>
            </a:r>
          </a:p>
        </p:txBody>
      </p:sp>
      <p:pic>
        <p:nvPicPr>
          <p:cNvPr id="3074" name="Picture 2" descr="Image result for gang members in Central America pictures"/>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12775" y="1634030"/>
            <a:ext cx="8153400" cy="4428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805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lgn="ctr"/>
            <a:r>
              <a:rPr lang="en-US" altLang="en-US" dirty="0"/>
              <a:t>Our Nation’s Immigration Crisis</a:t>
            </a:r>
          </a:p>
        </p:txBody>
      </p:sp>
      <p:sp>
        <p:nvSpPr>
          <p:cNvPr id="156675" name="Rectangle 3"/>
          <p:cNvSpPr>
            <a:spLocks noGrp="1" noChangeArrowheads="1"/>
          </p:cNvSpPr>
          <p:nvPr>
            <p:ph type="body" idx="1"/>
          </p:nvPr>
        </p:nvSpPr>
        <p:spPr/>
        <p:txBody>
          <a:bodyPr>
            <a:normAutofit/>
          </a:bodyPr>
          <a:lstStyle/>
          <a:p>
            <a:pPr>
              <a:lnSpc>
                <a:spcPct val="80000"/>
              </a:lnSpc>
            </a:pPr>
            <a:r>
              <a:rPr lang="en-US" altLang="en-US" sz="2800" b="1" dirty="0"/>
              <a:t>About 11 million undocumented persons in U.S.-- with almost no way to legalize status</a:t>
            </a:r>
          </a:p>
          <a:p>
            <a:pPr>
              <a:lnSpc>
                <a:spcPct val="80000"/>
              </a:lnSpc>
            </a:pPr>
            <a:r>
              <a:rPr lang="en-US" altLang="en-US" sz="2800" dirty="0"/>
              <a:t>5.0% of labor force, 4% of total population</a:t>
            </a:r>
          </a:p>
          <a:p>
            <a:pPr marL="0" indent="0">
              <a:lnSpc>
                <a:spcPct val="80000"/>
              </a:lnSpc>
              <a:buNone/>
            </a:pPr>
            <a:endParaRPr lang="en-US" altLang="en-US" sz="28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1905"/>
          <a:stretch/>
        </p:blipFill>
        <p:spPr>
          <a:xfrm>
            <a:off x="1371600" y="3270423"/>
            <a:ext cx="6126480" cy="2819399"/>
          </a:xfrm>
          <a:prstGeom prst="rect">
            <a:avLst/>
          </a:prstGeom>
        </p:spPr>
      </p:pic>
    </p:spTree>
    <p:extLst>
      <p:ext uri="{BB962C8B-B14F-4D97-AF65-F5344CB8AC3E}">
        <p14:creationId xmlns:p14="http://schemas.microsoft.com/office/powerpoint/2010/main" val="3013833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blinds(horizontal)">
                                      <p:cBhvr>
                                        <p:cTn id="7" dur="500"/>
                                        <p:tgtEl>
                                          <p:spTgt spid="156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6675">
                                            <p:txEl>
                                              <p:pRg st="1" end="1"/>
                                            </p:txEl>
                                          </p:spTgt>
                                        </p:tgtEl>
                                        <p:attrNameLst>
                                          <p:attrName>style.visibility</p:attrName>
                                        </p:attrNameLst>
                                      </p:cBhvr>
                                      <p:to>
                                        <p:strVal val="visible"/>
                                      </p:to>
                                    </p:set>
                                    <p:animEffect transition="in" filter="blinds(horizontal)">
                                      <p:cBhvr>
                                        <p:cTn id="12" dur="500"/>
                                        <p:tgtEl>
                                          <p:spTgt spid="156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Nation’s Immigration Crisis</a:t>
            </a:r>
          </a:p>
        </p:txBody>
      </p:sp>
      <p:sp>
        <p:nvSpPr>
          <p:cNvPr id="3" name="Content Placeholder 2"/>
          <p:cNvSpPr>
            <a:spLocks noGrp="1"/>
          </p:cNvSpPr>
          <p:nvPr>
            <p:ph sz="quarter" idx="1"/>
          </p:nvPr>
        </p:nvSpPr>
        <p:spPr>
          <a:xfrm>
            <a:off x="761873" y="2065338"/>
            <a:ext cx="8153400" cy="4495800"/>
          </a:xfrm>
        </p:spPr>
        <p:txBody>
          <a:bodyPr/>
          <a:lstStyle/>
          <a:p>
            <a:pPr marL="0" indent="0">
              <a:buNone/>
            </a:pPr>
            <a:r>
              <a:rPr lang="en-US" altLang="en-US" sz="3200" b="1" dirty="0"/>
              <a:t>An estimated 50% to 70% of farmworkers are undocumented</a:t>
            </a:r>
          </a:p>
          <a:p>
            <a:pPr marL="0" indent="0">
              <a:buNone/>
            </a:pPr>
            <a:endParaRPr lang="en-US" altLang="en-US" sz="3200" b="1" dirty="0"/>
          </a:p>
          <a:p>
            <a:endParaRPr lang="en-US" dirty="0"/>
          </a:p>
        </p:txBody>
      </p:sp>
      <p:pic>
        <p:nvPicPr>
          <p:cNvPr id="1026" name="Picture 2" descr="http://immigration.procon.org/files/1-illegal-immigration-images/agricultural-workers-national-review-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376599"/>
            <a:ext cx="4495800" cy="3155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987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Nation’s Immigration Crisis</a:t>
            </a:r>
          </a:p>
        </p:txBody>
      </p:sp>
      <p:sp>
        <p:nvSpPr>
          <p:cNvPr id="3" name="Content Placeholder 2"/>
          <p:cNvSpPr>
            <a:spLocks noGrp="1"/>
          </p:cNvSpPr>
          <p:nvPr>
            <p:ph sz="quarter" idx="1"/>
          </p:nvPr>
        </p:nvSpPr>
        <p:spPr/>
        <p:txBody>
          <a:bodyPr/>
          <a:lstStyle/>
          <a:p>
            <a:pPr marL="0" indent="0">
              <a:buNone/>
            </a:pPr>
            <a:r>
              <a:rPr lang="en-US" altLang="en-US" sz="3200" b="1" dirty="0"/>
              <a:t>Approximately 15% of U.S. construction force is undocumented</a:t>
            </a:r>
          </a:p>
          <a:p>
            <a:pPr marL="0" indent="0">
              <a:buNone/>
            </a:pPr>
            <a:endParaRPr lang="en-US" altLang="en-US" sz="3200" b="1" dirty="0"/>
          </a:p>
          <a:p>
            <a:pPr marL="0" indent="0">
              <a:buNone/>
            </a:pPr>
            <a:endParaRPr lang="en-US" dirty="0"/>
          </a:p>
        </p:txBody>
      </p:sp>
      <p:pic>
        <p:nvPicPr>
          <p:cNvPr id="1026" name="Picture 2" descr="Image result for picture of latino construction wor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797" y="2895600"/>
            <a:ext cx="5356463" cy="384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210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Nation’s Immigration Crisis</a:t>
            </a:r>
          </a:p>
        </p:txBody>
      </p:sp>
      <p:sp>
        <p:nvSpPr>
          <p:cNvPr id="3" name="Content Placeholder 2"/>
          <p:cNvSpPr>
            <a:spLocks noGrp="1"/>
          </p:cNvSpPr>
          <p:nvPr>
            <p:ph sz="quarter" idx="1"/>
          </p:nvPr>
        </p:nvSpPr>
        <p:spPr/>
        <p:txBody>
          <a:bodyPr/>
          <a:lstStyle/>
          <a:p>
            <a:pPr marL="0" indent="0">
              <a:buNone/>
            </a:pPr>
            <a:r>
              <a:rPr lang="en-US" altLang="en-US" sz="3200" b="1" dirty="0"/>
              <a:t>Approximately 9% of U.S. service</a:t>
            </a:r>
          </a:p>
          <a:p>
            <a:pPr marL="0" indent="0">
              <a:buNone/>
            </a:pPr>
            <a:r>
              <a:rPr lang="en-US" altLang="en-US" sz="3200" b="1" dirty="0"/>
              <a:t>workforce is undocumented</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048000"/>
            <a:ext cx="6038850" cy="3276600"/>
          </a:xfrm>
          <a:prstGeom prst="rect">
            <a:avLst/>
          </a:prstGeom>
        </p:spPr>
      </p:pic>
    </p:spTree>
    <p:extLst>
      <p:ext uri="{BB962C8B-B14F-4D97-AF65-F5344CB8AC3E}">
        <p14:creationId xmlns:p14="http://schemas.microsoft.com/office/powerpoint/2010/main" val="3126912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New Orleans Reconstruction Workforce</a:t>
            </a:r>
          </a:p>
        </p:txBody>
      </p:sp>
      <p:sp>
        <p:nvSpPr>
          <p:cNvPr id="3" name="Content Placeholder 2"/>
          <p:cNvSpPr>
            <a:spLocks noGrp="1"/>
          </p:cNvSpPr>
          <p:nvPr>
            <p:ph sz="quarter" idx="1"/>
          </p:nvPr>
        </p:nvSpPr>
        <p:spPr/>
        <p:txBody>
          <a:bodyPr/>
          <a:lstStyle/>
          <a:p>
            <a:pPr marL="0" indent="0">
              <a:buNone/>
            </a:pPr>
            <a:r>
              <a:rPr lang="en-US" altLang="en-US" sz="3200" b="1" dirty="0"/>
              <a:t>Many reconstruction workers after Hurricane Katrina were Latino, and many of those workers were undocumented.</a:t>
            </a:r>
          </a:p>
          <a:p>
            <a:pPr marL="0" indent="0">
              <a:buNone/>
            </a:pPr>
            <a:endParaRPr lang="en-US" altLang="en-US" sz="3200" b="1"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505200"/>
            <a:ext cx="4396926" cy="3086883"/>
          </a:xfrm>
          <a:prstGeom prst="rect">
            <a:avLst/>
          </a:prstGeom>
        </p:spPr>
      </p:pic>
    </p:spTree>
    <p:extLst>
      <p:ext uri="{BB962C8B-B14F-4D97-AF65-F5344CB8AC3E}">
        <p14:creationId xmlns:p14="http://schemas.microsoft.com/office/powerpoint/2010/main" val="1669987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ltLang="en-US" dirty="0"/>
              <a:t>Our Nation’s Immigration Crisis</a:t>
            </a:r>
          </a:p>
        </p:txBody>
      </p:sp>
      <p:sp>
        <p:nvSpPr>
          <p:cNvPr id="156675" name="Rectangle 3"/>
          <p:cNvSpPr>
            <a:spLocks noGrp="1" noChangeArrowheads="1"/>
          </p:cNvSpPr>
          <p:nvPr>
            <p:ph type="body" idx="1"/>
          </p:nvPr>
        </p:nvSpPr>
        <p:spPr>
          <a:xfrm>
            <a:off x="612648" y="1676400"/>
            <a:ext cx="8153400" cy="5105400"/>
          </a:xfrm>
        </p:spPr>
        <p:txBody>
          <a:bodyPr>
            <a:normAutofit/>
          </a:bodyPr>
          <a:lstStyle/>
          <a:p>
            <a:pPr>
              <a:lnSpc>
                <a:spcPct val="80000"/>
              </a:lnSpc>
            </a:pPr>
            <a:r>
              <a:rPr lang="en-US" altLang="en-US" sz="2800" dirty="0"/>
              <a:t>Two-thirds (66%) of unauthorized immigrant adults have lived in U.S. for 10 or more years. </a:t>
            </a:r>
          </a:p>
          <a:p>
            <a:pPr>
              <a:lnSpc>
                <a:spcPct val="80000"/>
              </a:lnSpc>
            </a:pPr>
            <a:r>
              <a:rPr lang="en-US" altLang="en-US" sz="2800" dirty="0"/>
              <a:t>Almost 40% of adult undocumented immigrants are parents of U.S. citizen children</a:t>
            </a:r>
          </a:p>
          <a:p>
            <a:pPr marL="0" indent="0">
              <a:lnSpc>
                <a:spcPct val="80000"/>
              </a:lnSpc>
              <a:buNone/>
            </a:pPr>
            <a:endParaRPr lang="en-US" alt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200400"/>
            <a:ext cx="5074920" cy="3383280"/>
          </a:xfrm>
          <a:prstGeom prst="rect">
            <a:avLst/>
          </a:prstGeom>
        </p:spPr>
      </p:pic>
    </p:spTree>
    <p:extLst>
      <p:ext uri="{BB962C8B-B14F-4D97-AF65-F5344CB8AC3E}">
        <p14:creationId xmlns:p14="http://schemas.microsoft.com/office/powerpoint/2010/main" val="182250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blinds(horizontal)">
                                      <p:cBhvr>
                                        <p:cTn id="7" dur="500"/>
                                        <p:tgtEl>
                                          <p:spTgt spid="156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6675">
                                            <p:txEl>
                                              <p:pRg st="1" end="1"/>
                                            </p:txEl>
                                          </p:spTgt>
                                        </p:tgtEl>
                                        <p:attrNameLst>
                                          <p:attrName>style.visibility</p:attrName>
                                        </p:attrNameLst>
                                      </p:cBhvr>
                                      <p:to>
                                        <p:strVal val="visible"/>
                                      </p:to>
                                    </p:set>
                                    <p:animEffect transition="in" filter="blinds(horizontal)">
                                      <p:cBhvr>
                                        <p:cTn id="12" dur="500"/>
                                        <p:tgtEl>
                                          <p:spTgt spid="156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didn’t they come legally?”</a:t>
            </a:r>
          </a:p>
        </p:txBody>
      </p:sp>
      <p:sp>
        <p:nvSpPr>
          <p:cNvPr id="3" name="Content Placeholder 2"/>
          <p:cNvSpPr>
            <a:spLocks noGrp="1"/>
          </p:cNvSpPr>
          <p:nvPr>
            <p:ph sz="quarter" idx="1"/>
          </p:nvPr>
        </p:nvSpPr>
        <p:spPr>
          <a:xfrm>
            <a:off x="152400" y="1600200"/>
            <a:ext cx="8613648" cy="5029200"/>
          </a:xfrm>
        </p:spPr>
        <p:txBody>
          <a:bodyPr>
            <a:normAutofit/>
          </a:bodyPr>
          <a:lstStyle/>
          <a:p>
            <a:r>
              <a:rPr lang="en-US" dirty="0"/>
              <a:t>Immigration System is badly outdated: </a:t>
            </a:r>
          </a:p>
          <a:p>
            <a:pPr lvl="1"/>
            <a:r>
              <a:rPr lang="en-US" dirty="0"/>
              <a:t>Almost no employment visas for persons without a college degree, despite our need for “low-skilled” labor</a:t>
            </a:r>
          </a:p>
          <a:p>
            <a:pPr lvl="1"/>
            <a:r>
              <a:rPr lang="en-US" dirty="0"/>
              <a:t>One must have a close U.S. citizen relative (e.g. spouse, parent, or adult child) to receive an immigrant family visa.</a:t>
            </a:r>
          </a:p>
          <a:p>
            <a:r>
              <a:rPr lang="en-US" dirty="0"/>
              <a:t>Immigration Reform has been stalled in Congress</a:t>
            </a:r>
          </a:p>
        </p:txBody>
      </p:sp>
    </p:spTree>
    <p:extLst>
      <p:ext uri="{BB962C8B-B14F-4D97-AF65-F5344CB8AC3E}">
        <p14:creationId xmlns:p14="http://schemas.microsoft.com/office/powerpoint/2010/main" val="73988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9" y="0"/>
            <a:ext cx="4760785" cy="2089365"/>
          </a:xfrm>
        </p:spPr>
        <p:txBody>
          <a:bodyPr>
            <a:normAutofit fontScale="90000"/>
          </a:bodyPr>
          <a:lstStyle/>
          <a:p>
            <a:r>
              <a:rPr lang="en-US" dirty="0"/>
              <a:t>Vast Majority of Americans Support a Path to Legal Status</a:t>
            </a:r>
          </a:p>
        </p:txBody>
      </p:sp>
      <p:pic>
        <p:nvPicPr>
          <p:cNvPr id="4098" name="Picture 2" descr="Seven-in-Ten Continue to Support Path to Legal Status for Undocument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8554" y="2438400"/>
            <a:ext cx="5524077" cy="410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081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6934200" cy="990600"/>
          </a:xfrm>
        </p:spPr>
        <p:txBody>
          <a:bodyPr/>
          <a:lstStyle/>
          <a:p>
            <a:r>
              <a:rPr lang="en-US" dirty="0"/>
              <a:t>Thank you!			</a:t>
            </a:r>
            <a:r>
              <a:rPr lang="es-MX" dirty="0"/>
              <a:t>¡</a:t>
            </a:r>
            <a:r>
              <a:rPr lang="en-US" dirty="0"/>
              <a:t>Gracias!</a:t>
            </a:r>
          </a:p>
        </p:txBody>
      </p:sp>
      <p:sp>
        <p:nvSpPr>
          <p:cNvPr id="3" name="Content Placeholder 2"/>
          <p:cNvSpPr>
            <a:spLocks noGrp="1"/>
          </p:cNvSpPr>
          <p:nvPr>
            <p:ph sz="quarter" idx="1"/>
          </p:nvPr>
        </p:nvSpPr>
        <p:spPr/>
        <p:txBody>
          <a:bodyPr>
            <a:normAutofit/>
          </a:bodyPr>
          <a:lstStyle/>
          <a:p>
            <a:r>
              <a:rPr lang="en-US" dirty="0"/>
              <a:t>Blessed Trinity Catholic Church Parish</a:t>
            </a:r>
          </a:p>
          <a:p>
            <a:r>
              <a:rPr lang="en-US" dirty="0"/>
              <a:t>Congress of Day Laborers</a:t>
            </a:r>
          </a:p>
          <a:p>
            <a:r>
              <a:rPr lang="en-US" dirty="0"/>
              <a:t>Archdiocesan Office of Racial Harmony</a:t>
            </a:r>
          </a:p>
          <a:p>
            <a:r>
              <a:rPr lang="en-US" dirty="0"/>
              <a:t>Catholic Charities Archdiocese of New Orleans</a:t>
            </a:r>
          </a:p>
          <a:p>
            <a:endParaRPr lang="en-US" dirty="0"/>
          </a:p>
        </p:txBody>
      </p:sp>
    </p:spTree>
    <p:extLst>
      <p:ext uri="{BB962C8B-B14F-4D97-AF65-F5344CB8AC3E}">
        <p14:creationId xmlns:p14="http://schemas.microsoft.com/office/powerpoint/2010/main" val="175491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Decrease in Undocumented Immigration Population</a:t>
            </a:r>
          </a:p>
        </p:txBody>
      </p:sp>
      <p:sp>
        <p:nvSpPr>
          <p:cNvPr id="3" name="Content Placeholder 2"/>
          <p:cNvSpPr>
            <a:spLocks noGrp="1"/>
          </p:cNvSpPr>
          <p:nvPr>
            <p:ph sz="quarter"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13" y="1622961"/>
            <a:ext cx="8534400" cy="5715000"/>
          </a:xfrm>
          <a:prstGeom prst="rect">
            <a:avLst/>
          </a:prstGeom>
        </p:spPr>
      </p:pic>
    </p:spTree>
    <p:extLst>
      <p:ext uri="{BB962C8B-B14F-4D97-AF65-F5344CB8AC3E}">
        <p14:creationId xmlns:p14="http://schemas.microsoft.com/office/powerpoint/2010/main" val="1638060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Nation’s Immigration Crisis</a:t>
            </a:r>
          </a:p>
        </p:txBody>
      </p:sp>
      <p:sp>
        <p:nvSpPr>
          <p:cNvPr id="3" name="Content Placeholder 2"/>
          <p:cNvSpPr>
            <a:spLocks noGrp="1"/>
          </p:cNvSpPr>
          <p:nvPr>
            <p:ph sz="quarter" idx="1"/>
          </p:nvPr>
        </p:nvSpPr>
        <p:spPr/>
        <p:txBody>
          <a:bodyPr>
            <a:normAutofit/>
          </a:bodyPr>
          <a:lstStyle/>
          <a:p>
            <a:r>
              <a:rPr lang="en-US" sz="2500" dirty="0"/>
              <a:t>Meanwhile deportations are at an all time high: The Obama Administration deported more than 2 million immigrants.</a:t>
            </a:r>
          </a:p>
          <a:p>
            <a:endParaRPr lang="en-US" sz="2500" dirty="0"/>
          </a:p>
          <a:p>
            <a:pPr marL="0" indent="0">
              <a:buNone/>
            </a:pPr>
            <a:endParaRPr lang="en-US" dirty="0"/>
          </a:p>
        </p:txBody>
      </p:sp>
      <p:pic>
        <p:nvPicPr>
          <p:cNvPr id="5"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12648" y="2590800"/>
            <a:ext cx="7577906"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22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78952" cy="990600"/>
          </a:xfrm>
        </p:spPr>
        <p:txBody>
          <a:bodyPr>
            <a:normAutofit fontScale="90000"/>
          </a:bodyPr>
          <a:lstStyle/>
          <a:p>
            <a:r>
              <a:rPr lang="en-US" dirty="0"/>
              <a:t>Trump’s Executive Orders on Immigration</a:t>
            </a:r>
          </a:p>
        </p:txBody>
      </p:sp>
      <p:sp>
        <p:nvSpPr>
          <p:cNvPr id="3" name="Content Placeholder 2"/>
          <p:cNvSpPr>
            <a:spLocks noGrp="1"/>
          </p:cNvSpPr>
          <p:nvPr>
            <p:ph sz="quarter" idx="1"/>
          </p:nvPr>
        </p:nvSpPr>
        <p:spPr/>
        <p:txBody>
          <a:bodyPr/>
          <a:lstStyle/>
          <a:p>
            <a:r>
              <a:rPr lang="en-US" dirty="0"/>
              <a:t>Rescind existing immigration enforcement priorities– almost everyone is now a priority</a:t>
            </a:r>
          </a:p>
          <a:p>
            <a:r>
              <a:rPr lang="en-US" dirty="0"/>
              <a:t>Promote local law enforcement to do work of federal immigration agents</a:t>
            </a:r>
          </a:p>
          <a:p>
            <a:r>
              <a:rPr lang="en-US" dirty="0"/>
              <a:t>Require detention of everyone seeking asylum at U.S./Mexico Border</a:t>
            </a:r>
          </a:p>
          <a:p>
            <a:r>
              <a:rPr lang="en-US" dirty="0"/>
              <a:t>Immediate deportation for anyone who cannot prove they have been in the U.S. 2+ years</a:t>
            </a:r>
          </a:p>
          <a:p>
            <a:endParaRPr lang="en-US" dirty="0"/>
          </a:p>
        </p:txBody>
      </p:sp>
    </p:spTree>
    <p:extLst>
      <p:ext uri="{BB962C8B-B14F-4D97-AF65-F5344CB8AC3E}">
        <p14:creationId xmlns:p14="http://schemas.microsoft.com/office/powerpoint/2010/main" val="1314336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Testimony of Local Immigrant(s)</a:t>
            </a:r>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3902535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612648" y="304800"/>
            <a:ext cx="8153400" cy="914400"/>
          </a:xfrm>
        </p:spPr>
        <p:txBody>
          <a:bodyPr>
            <a:normAutofit fontScale="90000"/>
          </a:bodyPr>
          <a:lstStyle/>
          <a:p>
            <a:pPr algn="ctr"/>
            <a:r>
              <a:rPr lang="en-US" dirty="0"/>
              <a:t>Church’s Principles on Migration</a:t>
            </a:r>
            <a:br>
              <a:rPr lang="en-US" dirty="0"/>
            </a:br>
            <a:r>
              <a:rPr lang="es-US" sz="2000" b="1" u="sng" dirty="0"/>
              <a:t>VALORES FUNDAMENTALES DE LAS ENSEÑANZAS DE LA IGLESIA CATOLICA SOBRE MIGRACION </a:t>
            </a:r>
            <a:r>
              <a:rPr lang="es-US" sz="2000" dirty="0"/>
              <a:t>(</a:t>
            </a:r>
            <a:r>
              <a:rPr lang="es-US" sz="2000" dirty="0" err="1"/>
              <a:t>orange</a:t>
            </a:r>
            <a:r>
              <a:rPr lang="es-US" sz="2000" dirty="0"/>
              <a:t>/naranja)</a:t>
            </a:r>
            <a:br>
              <a:rPr lang="en-US" sz="2000" dirty="0"/>
            </a:br>
            <a:endParaRPr lang="en-US" sz="2400" dirty="0"/>
          </a:p>
        </p:txBody>
      </p:sp>
      <p:sp>
        <p:nvSpPr>
          <p:cNvPr id="124931" name="Rectangle 3"/>
          <p:cNvSpPr>
            <a:spLocks noGrp="1"/>
          </p:cNvSpPr>
          <p:nvPr>
            <p:ph sz="quarter" idx="1"/>
          </p:nvPr>
        </p:nvSpPr>
        <p:spPr>
          <a:xfrm>
            <a:off x="612648" y="1600200"/>
            <a:ext cx="8153400" cy="5105400"/>
          </a:xfrm>
        </p:spPr>
        <p:txBody>
          <a:bodyPr>
            <a:normAutofit fontScale="92500" lnSpcReduction="20000"/>
          </a:bodyPr>
          <a:lstStyle/>
          <a:p>
            <a:pPr marL="609600" indent="-609600" eaLnBrk="1" hangingPunct="1">
              <a:lnSpc>
                <a:spcPct val="90000"/>
              </a:lnSpc>
              <a:buFont typeface="Arial" charset="0"/>
              <a:buAutoNum type="arabicParenR"/>
            </a:pPr>
            <a:r>
              <a:rPr lang="en-US" sz="2800" dirty="0"/>
              <a:t>Persons have the right to find opportunities in their homeland. </a:t>
            </a:r>
            <a:r>
              <a:rPr lang="es-MX" sz="2400" b="1" dirty="0"/>
              <a:t>Las personas tienen el derecho de encontrar oportunidades en su tierra natal.</a:t>
            </a:r>
          </a:p>
          <a:p>
            <a:pPr marL="609600" indent="-609600" eaLnBrk="1" hangingPunct="1">
              <a:lnSpc>
                <a:spcPct val="90000"/>
              </a:lnSpc>
              <a:buFont typeface="Arial" charset="0"/>
              <a:buAutoNum type="arabicParenR"/>
            </a:pPr>
            <a:endParaRPr lang="en-US" sz="2800" dirty="0"/>
          </a:p>
          <a:p>
            <a:pPr marL="609600" indent="-609600">
              <a:lnSpc>
                <a:spcPct val="90000"/>
              </a:lnSpc>
              <a:buFont typeface="Arial" charset="0"/>
              <a:buAutoNum type="arabicParenR"/>
            </a:pPr>
            <a:r>
              <a:rPr lang="en-US" sz="2800" dirty="0"/>
              <a:t>Persons have the right to migrate to support themselves and their families. </a:t>
            </a:r>
            <a:r>
              <a:rPr lang="es-MX" sz="2400" b="1" dirty="0"/>
              <a:t>Las personas tienen el derecho de emigrar para mantenerse a sí mismas y a sus familias  </a:t>
            </a:r>
          </a:p>
          <a:p>
            <a:pPr marL="609600" indent="-609600">
              <a:lnSpc>
                <a:spcPct val="90000"/>
              </a:lnSpc>
              <a:buFont typeface="Arial" charset="0"/>
              <a:buAutoNum type="arabicParenR"/>
            </a:pPr>
            <a:endParaRPr lang="es-MX" sz="2400" b="1" dirty="0"/>
          </a:p>
          <a:p>
            <a:pPr marL="609600" indent="-609600">
              <a:lnSpc>
                <a:spcPct val="90000"/>
              </a:lnSpc>
              <a:buFont typeface="Arial" charset="0"/>
              <a:buAutoNum type="arabicParenR"/>
            </a:pPr>
            <a:r>
              <a:rPr lang="en-US" sz="2800" dirty="0"/>
              <a:t>Sovereign nations have the right to control their borders. More powerful economic nations have a stronger obligation to accommodate migrant flows.</a:t>
            </a:r>
            <a:r>
              <a:rPr lang="es-MX" sz="2800" b="1" dirty="0"/>
              <a:t> Los Estados soberanos poseen el derecho de controlar sus fronteras. Las naciones cuyo poderío económico sea mayor, cuentan con una obligación mayor de adaptarse a los flujos migratorios.</a:t>
            </a:r>
            <a:br>
              <a:rPr lang="es-MX" sz="2800" dirty="0"/>
            </a:br>
            <a:r>
              <a:rPr lang="es-MX" sz="2800" dirty="0"/>
              <a:t> </a:t>
            </a:r>
            <a:endParaRPr lang="en-US" sz="2800" dirty="0"/>
          </a:p>
          <a:p>
            <a:pPr marL="609600" indent="-609600">
              <a:lnSpc>
                <a:spcPct val="90000"/>
              </a:lnSpc>
              <a:buFont typeface="Arial" charset="0"/>
              <a:buAutoNum type="arabicParenR"/>
            </a:pPr>
            <a:endParaRPr lang="en-US" sz="2800" dirty="0"/>
          </a:p>
        </p:txBody>
      </p:sp>
    </p:spTree>
    <p:extLst>
      <p:ext uri="{BB962C8B-B14F-4D97-AF65-F5344CB8AC3E}">
        <p14:creationId xmlns:p14="http://schemas.microsoft.com/office/powerpoint/2010/main" val="23134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additive="base">
                                        <p:cTn id="7" dur="500" fill="hold"/>
                                        <p:tgtEl>
                                          <p:spTgt spid="1249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4931">
                                            <p:txEl>
                                              <p:pRg st="2" end="2"/>
                                            </p:txEl>
                                          </p:spTgt>
                                        </p:tgtEl>
                                        <p:attrNameLst>
                                          <p:attrName>style.visibility</p:attrName>
                                        </p:attrNameLst>
                                      </p:cBhvr>
                                      <p:to>
                                        <p:strVal val="visible"/>
                                      </p:to>
                                    </p:set>
                                    <p:anim calcmode="lin" valueType="num">
                                      <p:cBhvr additive="base">
                                        <p:cTn id="13" dur="500" fill="hold"/>
                                        <p:tgtEl>
                                          <p:spTgt spid="1249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9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4931">
                                            <p:txEl>
                                              <p:pRg st="4" end="4"/>
                                            </p:txEl>
                                          </p:spTgt>
                                        </p:tgtEl>
                                        <p:attrNameLst>
                                          <p:attrName>style.visibility</p:attrName>
                                        </p:attrNameLst>
                                      </p:cBhvr>
                                      <p:to>
                                        <p:strVal val="visible"/>
                                      </p:to>
                                    </p:set>
                                    <p:anim calcmode="lin" valueType="num">
                                      <p:cBhvr additive="base">
                                        <p:cTn id="19" dur="500" fill="hold"/>
                                        <p:tgtEl>
                                          <p:spTgt spid="12493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9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612648" y="304800"/>
            <a:ext cx="8153400" cy="914400"/>
          </a:xfrm>
        </p:spPr>
        <p:txBody>
          <a:bodyPr>
            <a:normAutofit fontScale="90000"/>
          </a:bodyPr>
          <a:lstStyle/>
          <a:p>
            <a:pPr algn="ctr"/>
            <a:r>
              <a:rPr lang="en-US" dirty="0"/>
              <a:t>Church’s Principles on Migration</a:t>
            </a:r>
            <a:br>
              <a:rPr lang="en-US" dirty="0"/>
            </a:br>
            <a:r>
              <a:rPr lang="es-US" sz="2000" b="1" u="sng" dirty="0"/>
              <a:t>VALORES FUNDAMENTALES DE LAS ENSEÑANZAS DE LA IGLESIA CATOLICA SOBRE MIGRACION </a:t>
            </a:r>
            <a:r>
              <a:rPr lang="es-US" sz="2000" dirty="0"/>
              <a:t>(</a:t>
            </a:r>
            <a:r>
              <a:rPr lang="es-US" sz="2000" dirty="0" err="1"/>
              <a:t>orange</a:t>
            </a:r>
            <a:r>
              <a:rPr lang="es-US" sz="2000" dirty="0"/>
              <a:t>/naranja)</a:t>
            </a:r>
            <a:br>
              <a:rPr lang="en-US" sz="2000" dirty="0"/>
            </a:br>
            <a:endParaRPr lang="en-US" sz="2400" dirty="0"/>
          </a:p>
        </p:txBody>
      </p:sp>
      <p:sp>
        <p:nvSpPr>
          <p:cNvPr id="124931" name="Rectangle 3"/>
          <p:cNvSpPr>
            <a:spLocks noGrp="1"/>
          </p:cNvSpPr>
          <p:nvPr>
            <p:ph sz="quarter" idx="1"/>
          </p:nvPr>
        </p:nvSpPr>
        <p:spPr/>
        <p:txBody>
          <a:bodyPr>
            <a:normAutofit/>
          </a:bodyPr>
          <a:lstStyle/>
          <a:p>
            <a:pPr marL="609600" indent="-609600" eaLnBrk="1" hangingPunct="1">
              <a:lnSpc>
                <a:spcPct val="90000"/>
              </a:lnSpc>
              <a:buFont typeface="+mj-lt"/>
              <a:buAutoNum type="arabicParenR" startAt="4"/>
            </a:pPr>
            <a:r>
              <a:rPr lang="en-US" sz="2800" dirty="0"/>
              <a:t>Refugees and asylum seekers should be afforded protection. </a:t>
            </a:r>
            <a:r>
              <a:rPr lang="es-MX" sz="2800" b="1" dirty="0"/>
              <a:t>Debe protegerse a quienes busquen refugio y asilo</a:t>
            </a:r>
            <a:endParaRPr lang="en-US" sz="2800" dirty="0"/>
          </a:p>
          <a:p>
            <a:pPr marL="609600" indent="-609600">
              <a:lnSpc>
                <a:spcPct val="90000"/>
              </a:lnSpc>
              <a:buFont typeface="+mj-lt"/>
              <a:buAutoNum type="arabicParenR" startAt="4"/>
            </a:pPr>
            <a:r>
              <a:rPr lang="en-US" sz="2800" dirty="0"/>
              <a:t>The human dignity and the human rights of undocumented immigrants should be respected. </a:t>
            </a:r>
            <a:r>
              <a:rPr lang="es-MX" sz="2800" b="1" dirty="0"/>
              <a:t>Debe protegerse a quienes busquen refugio y asilo</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Testimony of Local Immigrant(s)</a:t>
            </a:r>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595461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Immigration Myths (see folder)</a:t>
            </a:r>
          </a:p>
        </p:txBody>
      </p:sp>
      <p:sp>
        <p:nvSpPr>
          <p:cNvPr id="3" name="Content Placeholder 2"/>
          <p:cNvSpPr>
            <a:spLocks noGrp="1"/>
          </p:cNvSpPr>
          <p:nvPr>
            <p:ph sz="quarter" idx="1"/>
          </p:nvPr>
        </p:nvSpPr>
        <p:spPr>
          <a:xfrm>
            <a:off x="612648" y="1600200"/>
            <a:ext cx="8153400" cy="5029200"/>
          </a:xfrm>
        </p:spPr>
        <p:txBody>
          <a:bodyPr/>
          <a:lstStyle/>
          <a:p>
            <a:r>
              <a:rPr lang="en-US" dirty="0"/>
              <a:t>Please see hand-out from United States Conference of Catholic Bishops in your folder:</a:t>
            </a:r>
          </a:p>
          <a:p>
            <a:pPr marL="0" indent="0">
              <a:buNone/>
            </a:pPr>
            <a:r>
              <a:rPr lang="en-US" dirty="0"/>
              <a:t>    “Myths About Immigration”</a:t>
            </a:r>
          </a:p>
          <a:p>
            <a:r>
              <a:rPr lang="en-US" dirty="0"/>
              <a:t>Immigrants do not cause increase in crimes.</a:t>
            </a:r>
          </a:p>
          <a:p>
            <a:r>
              <a:rPr lang="en-US" dirty="0"/>
              <a:t>Most undocumented Immigrants pay taxes but are NOT eligible for Food Stamps, Medicaid, Social Security, Medicare, ACA, etc.</a:t>
            </a:r>
          </a:p>
          <a:p>
            <a:r>
              <a:rPr lang="en-US" dirty="0"/>
              <a:t>Undocumented Immigrants contribute $9 Billion/year to Social Security Trust Fund</a:t>
            </a:r>
          </a:p>
          <a:p>
            <a:pPr marL="0" indent="0">
              <a:buNone/>
            </a:pPr>
            <a:endParaRPr lang="en-US" dirty="0"/>
          </a:p>
        </p:txBody>
      </p:sp>
    </p:spTree>
    <p:extLst>
      <p:ext uri="{BB962C8B-B14F-4D97-AF65-F5344CB8AC3E}">
        <p14:creationId xmlns:p14="http://schemas.microsoft.com/office/powerpoint/2010/main" val="70355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4111752" cy="990600"/>
          </a:xfrm>
        </p:spPr>
        <p:txBody>
          <a:bodyPr/>
          <a:lstStyle/>
          <a:p>
            <a:r>
              <a:rPr lang="en-US" dirty="0"/>
              <a:t>Listening Sessions </a:t>
            </a:r>
          </a:p>
        </p:txBody>
      </p:sp>
      <p:sp>
        <p:nvSpPr>
          <p:cNvPr id="3" name="Content Placeholder 2"/>
          <p:cNvSpPr>
            <a:spLocks noGrp="1"/>
          </p:cNvSpPr>
          <p:nvPr>
            <p:ph sz="quarter" idx="1"/>
          </p:nvPr>
        </p:nvSpPr>
        <p:spPr>
          <a:xfrm>
            <a:off x="152400" y="1600200"/>
            <a:ext cx="8613648" cy="4953000"/>
          </a:xfrm>
        </p:spPr>
        <p:txBody>
          <a:bodyPr>
            <a:noAutofit/>
          </a:bodyPr>
          <a:lstStyle/>
          <a:p>
            <a:pPr marL="514350" indent="-514350">
              <a:buFont typeface="+mj-lt"/>
              <a:buAutoNum type="arabicParenR"/>
            </a:pPr>
            <a:r>
              <a:rPr lang="en-US" sz="2000" dirty="0"/>
              <a:t>Listening is an act of love and care. I will listen respectfully and constructively (i.e., no side conversations, no interruptions). </a:t>
            </a:r>
          </a:p>
          <a:p>
            <a:pPr marL="514350" indent="-514350">
              <a:buFont typeface="+mj-lt"/>
              <a:buAutoNum type="arabicParenR"/>
            </a:pPr>
            <a:endParaRPr lang="en-US" sz="2000" dirty="0"/>
          </a:p>
          <a:p>
            <a:pPr marL="514350" indent="-514350">
              <a:buFont typeface="+mj-lt"/>
              <a:buAutoNum type="arabicParenR"/>
            </a:pPr>
            <a:r>
              <a:rPr lang="en-US" sz="2000" dirty="0"/>
              <a:t>God frequently speaks through the unfamiliar and different. I will listen intently in order to fully understand a different point of view, realizing how this well help with my own evolving journey. </a:t>
            </a:r>
          </a:p>
          <a:p>
            <a:pPr marL="514350" indent="-514350">
              <a:buFont typeface="+mj-lt"/>
              <a:buAutoNum type="arabicParenR"/>
            </a:pPr>
            <a:endParaRPr lang="en-US" sz="2000" dirty="0"/>
          </a:p>
          <a:p>
            <a:pPr marL="514350" indent="-514350">
              <a:buFont typeface="+mj-lt"/>
              <a:buAutoNum type="arabicParenR"/>
            </a:pPr>
            <a:r>
              <a:rPr lang="en-US" sz="2000" dirty="0"/>
              <a:t>If asked to keep something confidential, I will honor the request. In conversations outside the group I won’t attribute particular statements to particular individuals by name or identifying information without permission.</a:t>
            </a:r>
          </a:p>
          <a:p>
            <a:pPr marL="514350" indent="-514350">
              <a:buFont typeface="+mj-lt"/>
              <a:buAutoNum type="arabicParenR"/>
            </a:pPr>
            <a:endParaRPr lang="en-US" sz="2000" dirty="0"/>
          </a:p>
          <a:p>
            <a:pPr marL="514350" indent="-514350">
              <a:buFont typeface="+mj-lt"/>
              <a:buAutoNum type="arabicParenR"/>
            </a:pPr>
            <a:r>
              <a:rPr lang="en-US" sz="2000" dirty="0"/>
              <a:t>I will remember that we are in a faith-based setting, and that our purpose is to build understanding among members of the Body of Christ, and I will participate in a way that builds the Christian community. </a:t>
            </a:r>
          </a:p>
        </p:txBody>
      </p:sp>
    </p:spTree>
    <p:extLst>
      <p:ext uri="{BB962C8B-B14F-4D97-AF65-F5344CB8AC3E}">
        <p14:creationId xmlns:p14="http://schemas.microsoft.com/office/powerpoint/2010/main" val="297984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feelings in 1 or 2 sentences</a:t>
            </a:r>
          </a:p>
        </p:txBody>
      </p:sp>
      <p:sp>
        <p:nvSpPr>
          <p:cNvPr id="3" name="Content Placeholder 2"/>
          <p:cNvSpPr>
            <a:spLocks noGrp="1"/>
          </p:cNvSpPr>
          <p:nvPr>
            <p:ph sz="quarter" idx="1"/>
          </p:nvPr>
        </p:nvSpPr>
        <p:spPr/>
        <p:txBody>
          <a:bodyPr/>
          <a:lstStyle/>
          <a:p>
            <a:pPr marL="0" indent="0">
              <a:buNone/>
            </a:pPr>
            <a:r>
              <a:rPr lang="en-US" dirty="0"/>
              <a:t>Could you please share with your group what you are feeling right now in one or two sentences?</a:t>
            </a:r>
          </a:p>
          <a:p>
            <a:pPr marL="0" indent="0">
              <a:buNone/>
            </a:pPr>
            <a:endParaRPr lang="en-US" dirty="0"/>
          </a:p>
          <a:p>
            <a:pPr marL="0" indent="0">
              <a:buNone/>
            </a:pPr>
            <a:r>
              <a:rPr lang="es-MX" i="1" dirty="0"/>
              <a:t>Si usted sea movido a hacerlo, comparten unas palabras con los demás en su grupo. </a:t>
            </a:r>
          </a:p>
          <a:p>
            <a:pPr marL="0" indent="0">
              <a:buNone/>
            </a:pPr>
            <a:endParaRPr lang="en-US" dirty="0"/>
          </a:p>
        </p:txBody>
      </p:sp>
    </p:spTree>
    <p:extLst>
      <p:ext uri="{BB962C8B-B14F-4D97-AF65-F5344CB8AC3E}">
        <p14:creationId xmlns:p14="http://schemas.microsoft.com/office/powerpoint/2010/main" val="1241177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ctr"/>
            <a:r>
              <a:rPr lang="en-US" sz="3600" dirty="0"/>
              <a:t>Goals of Catholic Teach-In on Migration:</a:t>
            </a:r>
          </a:p>
        </p:txBody>
      </p:sp>
      <p:sp>
        <p:nvSpPr>
          <p:cNvPr id="3" name="Content Placeholder 2"/>
          <p:cNvSpPr>
            <a:spLocks noGrp="1"/>
          </p:cNvSpPr>
          <p:nvPr>
            <p:ph sz="quarter" idx="1"/>
          </p:nvPr>
        </p:nvSpPr>
        <p:spPr>
          <a:xfrm>
            <a:off x="457200" y="1524000"/>
            <a:ext cx="8229600" cy="5410200"/>
          </a:xfrm>
        </p:spPr>
        <p:txBody>
          <a:bodyPr>
            <a:normAutofit/>
          </a:bodyPr>
          <a:lstStyle/>
          <a:p>
            <a:pPr marL="514350" indent="-514350">
              <a:buFont typeface="+mj-lt"/>
              <a:buAutoNum type="arabicParenR"/>
            </a:pPr>
            <a:r>
              <a:rPr lang="en-US" sz="3000" b="1" dirty="0"/>
              <a:t>To provide an opportunity to listen and learn about the migration experience of local immigrants from Latin America.</a:t>
            </a:r>
          </a:p>
          <a:p>
            <a:pPr marL="514350" indent="-514350">
              <a:buFont typeface="+mj-lt"/>
              <a:buAutoNum type="arabicParenR"/>
            </a:pPr>
            <a:endParaRPr lang="en-US" sz="3000" b="1" dirty="0"/>
          </a:p>
          <a:p>
            <a:pPr marL="514350" indent="-514350">
              <a:buFont typeface="+mj-lt"/>
              <a:buAutoNum type="arabicParenR"/>
            </a:pPr>
            <a:r>
              <a:rPr lang="en-US" sz="3000" b="1" dirty="0"/>
              <a:t>To learn what the Catholic Church teaches on migration and seeking refuge.</a:t>
            </a:r>
          </a:p>
          <a:p>
            <a:pPr marL="514350" indent="-514350">
              <a:buFont typeface="+mj-lt"/>
              <a:buAutoNum type="arabicParenR"/>
            </a:pPr>
            <a:endParaRPr lang="en-US" sz="3000" b="1" dirty="0"/>
          </a:p>
          <a:p>
            <a:pPr marL="514350" indent="-514350">
              <a:buFont typeface="+mj-lt"/>
              <a:buAutoNum type="arabicParenR"/>
            </a:pPr>
            <a:r>
              <a:rPr lang="en-US" sz="3000" b="1" dirty="0"/>
              <a:t>To discern how one is being called to respond to our nation’s immigration crisis.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09600" y="228600"/>
            <a:ext cx="8077200" cy="990600"/>
          </a:xfrm>
        </p:spPr>
        <p:txBody>
          <a:bodyPr>
            <a:normAutofit fontScale="90000"/>
          </a:bodyPr>
          <a:lstStyle/>
          <a:p>
            <a:r>
              <a:rPr lang="en-US" dirty="0"/>
              <a:t>Ideas for Action/ Ideas para </a:t>
            </a:r>
            <a:r>
              <a:rPr lang="en-US" dirty="0" err="1"/>
              <a:t>acción</a:t>
            </a:r>
            <a:endParaRPr lang="en-US" dirty="0"/>
          </a:p>
        </p:txBody>
      </p:sp>
      <p:sp>
        <p:nvSpPr>
          <p:cNvPr id="4" name="Rectangle 3"/>
          <p:cNvSpPr/>
          <p:nvPr/>
        </p:nvSpPr>
        <p:spPr>
          <a:xfrm>
            <a:off x="914400" y="1600200"/>
            <a:ext cx="7010400" cy="3323987"/>
          </a:xfrm>
          <a:prstGeom prst="rect">
            <a:avLst/>
          </a:prstGeom>
        </p:spPr>
        <p:txBody>
          <a:bodyPr wrap="square">
            <a:spAutoFit/>
          </a:bodyPr>
          <a:lstStyle/>
          <a:p>
            <a:pPr eaLnBrk="1" fontAlgn="auto" hangingPunct="1">
              <a:spcAft>
                <a:spcPts val="0"/>
              </a:spcAft>
              <a:buFont typeface="Arial" pitchFamily="34" charset="0"/>
              <a:buNone/>
              <a:defRPr/>
            </a:pPr>
            <a:endParaRPr lang="en-US" sz="3000" b="1" dirty="0">
              <a:latin typeface="+mj-lt"/>
            </a:endParaRPr>
          </a:p>
          <a:p>
            <a:pPr algn="ctr" eaLnBrk="1" fontAlgn="auto" hangingPunct="1">
              <a:spcAft>
                <a:spcPts val="0"/>
              </a:spcAft>
              <a:buFont typeface="Arial" pitchFamily="34" charset="0"/>
              <a:buNone/>
              <a:defRPr/>
            </a:pPr>
            <a:r>
              <a:rPr lang="en-US" sz="3000" b="1" dirty="0">
                <a:latin typeface="+mn-lt"/>
              </a:rPr>
              <a:t>See handout: </a:t>
            </a:r>
          </a:p>
          <a:p>
            <a:pPr algn="ctr" eaLnBrk="1" fontAlgn="auto" hangingPunct="1">
              <a:spcAft>
                <a:spcPts val="0"/>
              </a:spcAft>
              <a:buFont typeface="Arial" pitchFamily="34" charset="0"/>
              <a:buNone/>
              <a:defRPr/>
            </a:pPr>
            <a:r>
              <a:rPr lang="en-US" sz="3000" b="1" dirty="0">
                <a:latin typeface="+mn-lt"/>
              </a:rPr>
              <a:t>“Ideas for Action” </a:t>
            </a:r>
            <a:endParaRPr lang="en-US" sz="3000" dirty="0">
              <a:latin typeface="+mn-lt"/>
            </a:endParaRPr>
          </a:p>
          <a:p>
            <a:pPr algn="ctr" eaLnBrk="1" fontAlgn="auto" hangingPunct="1">
              <a:spcAft>
                <a:spcPts val="0"/>
              </a:spcAft>
              <a:buFont typeface="Arial" pitchFamily="34" charset="0"/>
              <a:buNone/>
              <a:defRPr/>
            </a:pPr>
            <a:r>
              <a:rPr lang="en-US" sz="3000" b="1" dirty="0">
                <a:latin typeface="+mn-lt"/>
              </a:rPr>
              <a:t>and</a:t>
            </a:r>
          </a:p>
          <a:p>
            <a:pPr algn="ctr" eaLnBrk="1" fontAlgn="auto" hangingPunct="1">
              <a:spcAft>
                <a:spcPts val="0"/>
              </a:spcAft>
              <a:buFont typeface="Arial" pitchFamily="34" charset="0"/>
              <a:buNone/>
              <a:defRPr/>
            </a:pPr>
            <a:r>
              <a:rPr lang="en-US" sz="3000" b="1" dirty="0">
                <a:latin typeface="+mn-lt"/>
              </a:rPr>
              <a:t>Letter to State’s Members of  Congress</a:t>
            </a:r>
          </a:p>
          <a:p>
            <a:pPr algn="ctr" eaLnBrk="1" fontAlgn="auto" hangingPunct="1">
              <a:spcAft>
                <a:spcPts val="0"/>
              </a:spcAft>
              <a:buFont typeface="Arial" pitchFamily="34" charset="0"/>
              <a:buNone/>
              <a:defRPr/>
            </a:pPr>
            <a:r>
              <a:rPr lang="en-US" sz="3000" b="1" dirty="0">
                <a:latin typeface="+mn-lt"/>
              </a:rPr>
              <a:t>and</a:t>
            </a:r>
          </a:p>
          <a:p>
            <a:pPr algn="ctr" eaLnBrk="1" fontAlgn="auto" hangingPunct="1">
              <a:spcAft>
                <a:spcPts val="0"/>
              </a:spcAft>
              <a:buFont typeface="Arial" pitchFamily="34" charset="0"/>
              <a:buNone/>
              <a:defRPr/>
            </a:pPr>
            <a:r>
              <a:rPr lang="en-US" sz="3000" b="1" dirty="0">
                <a:latin typeface="+mn-lt"/>
              </a:rPr>
              <a:t>Sign-Up for Email Advocacy List</a:t>
            </a:r>
          </a:p>
        </p:txBody>
      </p:sp>
    </p:spTree>
    <p:extLst>
      <p:ext uri="{BB962C8B-B14F-4D97-AF65-F5344CB8AC3E}">
        <p14:creationId xmlns:p14="http://schemas.microsoft.com/office/powerpoint/2010/main" val="2652236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Church Teaching from Pope Francis</a:t>
            </a:r>
          </a:p>
        </p:txBody>
      </p:sp>
      <p:sp>
        <p:nvSpPr>
          <p:cNvPr id="4" name="Rectangle 3"/>
          <p:cNvSpPr/>
          <p:nvPr/>
        </p:nvSpPr>
        <p:spPr>
          <a:xfrm>
            <a:off x="152400" y="2133600"/>
            <a:ext cx="8382000" cy="4893647"/>
          </a:xfrm>
          <a:prstGeom prst="rect">
            <a:avLst/>
          </a:prstGeom>
        </p:spPr>
        <p:txBody>
          <a:bodyPr wrap="square">
            <a:spAutoFit/>
          </a:bodyPr>
          <a:lstStyle/>
          <a:p>
            <a:pPr marL="0" marR="0">
              <a:spcBef>
                <a:spcPts val="0"/>
              </a:spcBef>
              <a:spcAft>
                <a:spcPts val="0"/>
              </a:spcAft>
            </a:pPr>
            <a:r>
              <a:rPr lang="en-US" sz="2400" b="1" dirty="0">
                <a:latin typeface="Calibri" panose="020F0502020204030204" pitchFamily="34" charset="0"/>
                <a:ea typeface="Calibri" panose="020F0502020204030204" pitchFamily="34" charset="0"/>
                <a:cs typeface="Times New Roman" panose="02020603050405020304" pitchFamily="18" charset="0"/>
              </a:rPr>
              <a:t>Church Teaching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Let us hear what Pope Francis is saying to us as Catholics about our response to migrants, the strangers in our midst</a:t>
            </a:r>
            <a:r>
              <a:rPr lang="en-US" sz="2400" i="1" dirty="0">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400" i="1" dirty="0">
                <a:solidFill>
                  <a:srgbClr val="000000"/>
                </a:solidFill>
                <a:latin typeface="Calibri" panose="020F0502020204030204" pitchFamily="34" charset="0"/>
                <a:ea typeface="Calibri" panose="020F0502020204030204" pitchFamily="34" charset="0"/>
                <a:cs typeface="Tahoma" panose="020B0604030504040204" pitchFamily="34" charset="0"/>
              </a:rPr>
              <a:t>Every human being is a child of God! He or she bears the image of Christ! We ourselves need to see, and then to enable others to see, that migrants and refugees do not only represent a problem to be solved, but are brothers and sisters to be welcomed, respected and loved. They are an occasion that Providence gives us to help build a more just society, a more perfect democracy, a more united country, a more fraternal world and a more open and evangelical Christian community.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0485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990600"/>
          </a:xfrm>
        </p:spPr>
        <p:txBody>
          <a:bodyPr>
            <a:normAutofit/>
          </a:bodyPr>
          <a:lstStyle/>
          <a:p>
            <a:r>
              <a:rPr lang="en-US" dirty="0"/>
              <a:t>Closing Prayer/</a:t>
            </a:r>
            <a:r>
              <a:rPr lang="en-US" dirty="0" err="1"/>
              <a:t>Oración</a:t>
            </a:r>
            <a:r>
              <a:rPr lang="en-US" dirty="0"/>
              <a:t> </a:t>
            </a:r>
            <a:r>
              <a:rPr lang="en-US" dirty="0" err="1"/>
              <a:t>conclusiva</a:t>
            </a:r>
            <a:endParaRPr lang="en-US" dirty="0"/>
          </a:p>
        </p:txBody>
      </p:sp>
      <p:sp>
        <p:nvSpPr>
          <p:cNvPr id="3" name="Content Placeholder 2"/>
          <p:cNvSpPr>
            <a:spLocks noGrp="1"/>
          </p:cNvSpPr>
          <p:nvPr>
            <p:ph sz="quarter" idx="1"/>
          </p:nvPr>
        </p:nvSpPr>
        <p:spPr>
          <a:xfrm>
            <a:off x="612648" y="1981200"/>
            <a:ext cx="8153400" cy="4648200"/>
          </a:xfrm>
        </p:spPr>
        <p:txBody>
          <a:bodyPr>
            <a:normAutofit/>
          </a:bodyPr>
          <a:lstStyle/>
          <a:p>
            <a:pPr marL="0" indent="0" algn="ctr">
              <a:buNone/>
            </a:pPr>
            <a:endParaRPr lang="en-US" sz="3000" dirty="0"/>
          </a:p>
          <a:p>
            <a:pPr marL="0" indent="0" algn="ctr">
              <a:buNone/>
            </a:pPr>
            <a:endParaRPr lang="en-US" sz="3000" dirty="0"/>
          </a:p>
          <a:p>
            <a:pPr marL="0" indent="0" algn="ctr">
              <a:buNone/>
            </a:pPr>
            <a:endParaRPr lang="en-US" sz="3000" dirty="0"/>
          </a:p>
          <a:p>
            <a:pPr marL="0" indent="0" algn="ctr">
              <a:buNone/>
            </a:pPr>
            <a:endParaRPr lang="en-US" sz="3000" b="1" dirty="0"/>
          </a:p>
        </p:txBody>
      </p:sp>
      <p:sp>
        <p:nvSpPr>
          <p:cNvPr id="4" name="Rectangle 3"/>
          <p:cNvSpPr/>
          <p:nvPr/>
        </p:nvSpPr>
        <p:spPr>
          <a:xfrm>
            <a:off x="0" y="1502688"/>
            <a:ext cx="9144000" cy="8802410"/>
          </a:xfrm>
          <a:prstGeom prst="rect">
            <a:avLst/>
          </a:prstGeom>
        </p:spPr>
        <p:txBody>
          <a:bodyPr wrap="square">
            <a:spAutoFit/>
          </a:bodyPr>
          <a:lstStyle/>
          <a:p>
            <a:pPr marL="0" marR="0">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Jesus, friend of the Stranger,</a:t>
            </a:r>
          </a:p>
          <a:p>
            <a:pPr marL="0" marR="0">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Inspire us to be ministers of the Gospel and to see our neighbors in the strangers we meet.</a:t>
            </a:r>
          </a:p>
          <a:p>
            <a:pPr marL="0" marR="0">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Teach us what it means to love the strangers as we love ourselves.</a:t>
            </a:r>
          </a:p>
          <a:p>
            <a:pPr marL="0" marR="0">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Forgive us for our selfishness, for our silence when we witness someone being mistreated.</a:t>
            </a:r>
          </a:p>
          <a:p>
            <a:pPr marL="0" marR="0">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Grant us open arms and open hearts to receive your children trying to find the way to a new life-giving home.</a:t>
            </a:r>
          </a:p>
          <a:p>
            <a:pPr marL="0" marR="0">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Help us end the misery of children separated from family, of mothers separated from husbands by man-made borders, but not by love.</a:t>
            </a:r>
          </a:p>
          <a:p>
            <a:pPr marL="0" marR="0">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May they arrive, as you did, to joy and to the benediction of a loving embrace.</a:t>
            </a:r>
          </a:p>
          <a:p>
            <a:pPr marL="0" marR="0">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Amen.</a:t>
            </a:r>
          </a:p>
          <a:p>
            <a:pPr marL="0" marR="0">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s-MX" sz="1600" dirty="0"/>
              <a:t>Jesús, amigo del extranjero, nos inspiras a ser ministros del Evangelio y a ver a nuestros vecinos en los extraños que nos encontramos.</a:t>
            </a:r>
            <a:endParaRPr lang="en-US" sz="1600" dirty="0"/>
          </a:p>
          <a:p>
            <a:r>
              <a:rPr lang="es-MX" sz="1600" dirty="0"/>
              <a:t>Enséñenos lo que significa amar a los extraños como nos amamos nosotros mismos.</a:t>
            </a:r>
            <a:endParaRPr lang="en-US" sz="1600" dirty="0"/>
          </a:p>
          <a:p>
            <a:r>
              <a:rPr lang="es-MX" sz="1600" dirty="0"/>
              <a:t>Perdónanos por nuestro egoísmo, por nuestro silencio cuando vemos a alguien siendo maltratados.</a:t>
            </a:r>
            <a:endParaRPr lang="en-US" sz="1600" dirty="0"/>
          </a:p>
          <a:p>
            <a:r>
              <a:rPr lang="es-MX" sz="1600" dirty="0"/>
              <a:t>Concédanos brazos abiertos y corazones abiertos para recibir a sus hijos que tratan de encontrar el camino hacia una nueva casa vivificante.</a:t>
            </a:r>
            <a:endParaRPr lang="en-US" sz="1600" dirty="0"/>
          </a:p>
          <a:p>
            <a:r>
              <a:rPr lang="es-MX" sz="1600" dirty="0"/>
              <a:t>Ayudarnos a acabar con la miseria de niños separados de sus familias, de las madres separadas de sus maridos por la frontera artificial, pero no por el amor.</a:t>
            </a:r>
            <a:endParaRPr lang="en-US" sz="1600" dirty="0"/>
          </a:p>
          <a:p>
            <a:r>
              <a:rPr lang="es-MX" sz="1600" dirty="0"/>
              <a:t>Que puedan llegar, como lo hiciste, a la alegría y la bendición de un abrazo</a:t>
            </a:r>
            <a:endParaRPr lang="en-US" sz="1600" dirty="0"/>
          </a:p>
          <a:p>
            <a:pPr marL="0" marR="0">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752600"/>
            <a:ext cx="8077200" cy="4373563"/>
          </a:xfrm>
        </p:spPr>
        <p:txBody>
          <a:bodyPr/>
          <a:lstStyle/>
          <a:p>
            <a:pPr marL="0" indent="0" algn="ctr">
              <a:buNone/>
            </a:pPr>
            <a:r>
              <a:rPr lang="en-US" sz="3000" b="1" dirty="0"/>
              <a:t>Evaluations</a:t>
            </a:r>
          </a:p>
          <a:p>
            <a:pPr marL="0" indent="0">
              <a:buNone/>
            </a:pPr>
            <a:endParaRPr lang="en-US" sz="3000" b="1" dirty="0"/>
          </a:p>
          <a:p>
            <a:pPr>
              <a:buNone/>
            </a:pPr>
            <a:endParaRPr lang="en-US" sz="4400" dirty="0"/>
          </a:p>
        </p:txBody>
      </p:sp>
      <p:sp>
        <p:nvSpPr>
          <p:cNvPr id="6" name="Rectangle 5"/>
          <p:cNvSpPr/>
          <p:nvPr/>
        </p:nvSpPr>
        <p:spPr>
          <a:xfrm>
            <a:off x="457200" y="228600"/>
            <a:ext cx="7696200" cy="769441"/>
          </a:xfrm>
          <a:prstGeom prst="rect">
            <a:avLst/>
          </a:prstGeom>
        </p:spPr>
        <p:txBody>
          <a:bodyPr wrap="square">
            <a:spAutoFit/>
          </a:bodyPr>
          <a:lstStyle/>
          <a:p>
            <a:r>
              <a:rPr lang="en-US" sz="4400" dirty="0">
                <a:solidFill>
                  <a:srgbClr val="775F55"/>
                </a:solidFill>
                <a:latin typeface="Tw Cen MT"/>
                <a:ea typeface="+mj-ea"/>
                <a:cs typeface="+mj-cs"/>
              </a:rPr>
              <a:t>Evaluations/</a:t>
            </a:r>
            <a:r>
              <a:rPr lang="en-US" sz="4400" dirty="0" err="1">
                <a:solidFill>
                  <a:srgbClr val="775F55"/>
                </a:solidFill>
                <a:latin typeface="Tw Cen MT"/>
                <a:ea typeface="+mj-ea"/>
                <a:cs typeface="+mj-cs"/>
              </a:rPr>
              <a:t>Evaluaciones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6200"/>
            <a:ext cx="3505200" cy="1066800"/>
          </a:xfrm>
        </p:spPr>
        <p:txBody>
          <a:bodyPr>
            <a:normAutofit fontScale="90000"/>
          </a:bodyPr>
          <a:lstStyle/>
          <a:p>
            <a:pPr algn="ctr"/>
            <a:r>
              <a:rPr lang="en-US" sz="3800" dirty="0"/>
              <a:t>Opening Prayer</a:t>
            </a:r>
            <a:br>
              <a:rPr lang="en-US" sz="3800" dirty="0"/>
            </a:br>
            <a:r>
              <a:rPr lang="en-US" sz="3800" dirty="0"/>
              <a:t>(blue/</a:t>
            </a:r>
            <a:r>
              <a:rPr lang="en-US" sz="3800" dirty="0" err="1"/>
              <a:t>azul</a:t>
            </a:r>
            <a:r>
              <a:rPr lang="en-US" sz="3800"/>
              <a:t>) </a:t>
            </a:r>
            <a:endParaRPr lang="en-US" sz="1800" dirty="0">
              <a:solidFill>
                <a:schemeClr val="tx1"/>
              </a:solidFill>
              <a:latin typeface="+mn-lt"/>
            </a:endParaRPr>
          </a:p>
        </p:txBody>
      </p:sp>
      <p:sp>
        <p:nvSpPr>
          <p:cNvPr id="4" name="TextBox 3"/>
          <p:cNvSpPr txBox="1"/>
          <p:nvPr/>
        </p:nvSpPr>
        <p:spPr>
          <a:xfrm>
            <a:off x="4724400" y="1600200"/>
            <a:ext cx="4267200" cy="4955203"/>
          </a:xfrm>
          <a:prstGeom prst="rect">
            <a:avLst/>
          </a:prstGeom>
          <a:noFill/>
        </p:spPr>
        <p:txBody>
          <a:bodyPr wrap="square" rtlCol="0">
            <a:spAutoFit/>
          </a:bodyPr>
          <a:lstStyle/>
          <a:p>
            <a:r>
              <a:rPr lang="es-ES" b="1" dirty="0">
                <a:latin typeface="Times New Roman" panose="02020603050405020304" pitchFamily="18" charset="0"/>
                <a:cs typeface="Times New Roman" panose="02020603050405020304" pitchFamily="18" charset="0"/>
              </a:rPr>
              <a:t>Oración por quienes migran.</a:t>
            </a:r>
          </a:p>
          <a:p>
            <a:endParaRPr lang="es-ES" sz="1200" b="1" dirty="0">
              <a:latin typeface="Times New Roman" panose="02020603050405020304" pitchFamily="18" charset="0"/>
              <a:cs typeface="Times New Roman" panose="02020603050405020304" pitchFamily="18" charset="0"/>
            </a:endParaRPr>
          </a:p>
          <a:p>
            <a:r>
              <a:rPr lang="es-ES" sz="1100" b="1" dirty="0">
                <a:latin typeface="Times New Roman" panose="02020603050405020304" pitchFamily="18" charset="0"/>
                <a:cs typeface="Times New Roman" panose="02020603050405020304" pitchFamily="18" charset="0"/>
              </a:rPr>
              <a:t>María sabía el cansancio </a:t>
            </a:r>
          </a:p>
          <a:p>
            <a:r>
              <a:rPr lang="es-ES" sz="1100" b="1" dirty="0">
                <a:latin typeface="Times New Roman" panose="02020603050405020304" pitchFamily="18" charset="0"/>
                <a:cs typeface="Times New Roman" panose="02020603050405020304" pitchFamily="18" charset="0"/>
              </a:rPr>
              <a:t>Del viaje;</a:t>
            </a:r>
          </a:p>
          <a:p>
            <a:r>
              <a:rPr lang="es-ES" sz="1100" b="1" dirty="0">
                <a:latin typeface="Times New Roman" panose="02020603050405020304" pitchFamily="18" charset="0"/>
                <a:cs typeface="Times New Roman" panose="02020603050405020304" pitchFamily="18" charset="0"/>
              </a:rPr>
              <a:t>A Belén, a Egipto, </a:t>
            </a:r>
          </a:p>
          <a:p>
            <a:r>
              <a:rPr lang="es-ES" sz="1100" b="1" dirty="0">
                <a:latin typeface="Times New Roman" panose="02020603050405020304" pitchFamily="18" charset="0"/>
                <a:cs typeface="Times New Roman" panose="02020603050405020304" pitchFamily="18" charset="0"/>
              </a:rPr>
              <a:t>De vuelta a Nazaret.</a:t>
            </a:r>
          </a:p>
          <a:p>
            <a:r>
              <a:rPr lang="es-ES" sz="1100" b="1" dirty="0">
                <a:latin typeface="Times New Roman" panose="02020603050405020304" pitchFamily="18" charset="0"/>
                <a:cs typeface="Times New Roman" panose="02020603050405020304" pitchFamily="18" charset="0"/>
              </a:rPr>
              <a:t>Ella sabía el cansancio,</a:t>
            </a:r>
          </a:p>
          <a:p>
            <a:r>
              <a:rPr lang="es-ES" sz="1100" b="1" dirty="0">
                <a:latin typeface="Times New Roman" panose="02020603050405020304" pitchFamily="18" charset="0"/>
                <a:cs typeface="Times New Roman" panose="02020603050405020304" pitchFamily="18" charset="0"/>
              </a:rPr>
              <a:t>El miedo, el anhelo de la casa, </a:t>
            </a:r>
          </a:p>
          <a:p>
            <a:r>
              <a:rPr lang="es-ES" sz="1100" b="1" dirty="0">
                <a:latin typeface="Times New Roman" panose="02020603050405020304" pitchFamily="18" charset="0"/>
                <a:cs typeface="Times New Roman" panose="02020603050405020304" pitchFamily="18" charset="0"/>
              </a:rPr>
              <a:t>La necesidad de seguir moviendo, moviendo, </a:t>
            </a:r>
          </a:p>
          <a:p>
            <a:r>
              <a:rPr lang="es-ES" sz="1100" b="1" dirty="0">
                <a:latin typeface="Times New Roman" panose="02020603050405020304" pitchFamily="18" charset="0"/>
                <a:cs typeface="Times New Roman" panose="02020603050405020304" pitchFamily="18" charset="0"/>
              </a:rPr>
              <a:t>El anhelo de la final del viaje, </a:t>
            </a:r>
          </a:p>
          <a:p>
            <a:r>
              <a:rPr lang="es-ES" sz="1100" b="1" dirty="0">
                <a:latin typeface="Times New Roman" panose="02020603050405020304" pitchFamily="18" charset="0"/>
                <a:cs typeface="Times New Roman" panose="02020603050405020304" pitchFamily="18" charset="0"/>
              </a:rPr>
              <a:t>el anhelo por al menos </a:t>
            </a:r>
          </a:p>
          <a:p>
            <a:r>
              <a:rPr lang="es-ES" sz="1100" b="1" dirty="0">
                <a:latin typeface="Times New Roman" panose="02020603050405020304" pitchFamily="18" charset="0"/>
                <a:cs typeface="Times New Roman" panose="02020603050405020304" pitchFamily="18" charset="0"/>
              </a:rPr>
              <a:t>una apariencia de un hogar.</a:t>
            </a:r>
          </a:p>
          <a:p>
            <a:endParaRPr lang="es-ES" sz="1100" b="1" dirty="0">
              <a:latin typeface="Times New Roman" panose="02020603050405020304" pitchFamily="18" charset="0"/>
              <a:cs typeface="Times New Roman" panose="02020603050405020304" pitchFamily="18" charset="0"/>
            </a:endParaRPr>
          </a:p>
          <a:p>
            <a:r>
              <a:rPr lang="es-ES" sz="1100" b="1" dirty="0">
                <a:latin typeface="Times New Roman" panose="02020603050405020304" pitchFamily="18" charset="0"/>
                <a:cs typeface="Times New Roman" panose="02020603050405020304" pitchFamily="18" charset="0"/>
              </a:rPr>
              <a:t>A María le encomendamos </a:t>
            </a:r>
          </a:p>
          <a:p>
            <a:r>
              <a:rPr lang="es-ES" sz="1100" b="1" dirty="0">
                <a:latin typeface="Times New Roman" panose="02020603050405020304" pitchFamily="18" charset="0"/>
                <a:cs typeface="Times New Roman" panose="02020603050405020304" pitchFamily="18" charset="0"/>
              </a:rPr>
              <a:t>Las madres, los padres, los niños </a:t>
            </a:r>
          </a:p>
          <a:p>
            <a:r>
              <a:rPr lang="es-ES" sz="1100" b="1" dirty="0">
                <a:latin typeface="Times New Roman" panose="02020603050405020304" pitchFamily="18" charset="0"/>
                <a:cs typeface="Times New Roman" panose="02020603050405020304" pitchFamily="18" charset="0"/>
              </a:rPr>
              <a:t>que hoy son santas familias </a:t>
            </a:r>
          </a:p>
          <a:p>
            <a:r>
              <a:rPr lang="es-ES" sz="1100" b="1" dirty="0">
                <a:latin typeface="Times New Roman" panose="02020603050405020304" pitchFamily="18" charset="0"/>
                <a:cs typeface="Times New Roman" panose="02020603050405020304" pitchFamily="18" charset="0"/>
              </a:rPr>
              <a:t>Migrando en la esperanza, en el miedo, en anhelo, </a:t>
            </a:r>
          </a:p>
          <a:p>
            <a:r>
              <a:rPr lang="es-ES" sz="1100" b="1" dirty="0">
                <a:latin typeface="Times New Roman" panose="02020603050405020304" pitchFamily="18" charset="0"/>
                <a:cs typeface="Times New Roman" panose="02020603050405020304" pitchFamily="18" charset="0"/>
              </a:rPr>
              <a:t>por la paz, por un poco de seguridad, </a:t>
            </a:r>
          </a:p>
          <a:p>
            <a:r>
              <a:rPr lang="es-ES" sz="1100" b="1" dirty="0">
                <a:latin typeface="Times New Roman" panose="02020603050405020304" pitchFamily="18" charset="0"/>
                <a:cs typeface="Times New Roman" panose="02020603050405020304" pitchFamily="18" charset="0"/>
              </a:rPr>
              <a:t>Por algo parecido a un hogar.</a:t>
            </a:r>
          </a:p>
          <a:p>
            <a:r>
              <a:rPr lang="es-ES" sz="1100" b="1" dirty="0">
                <a:latin typeface="Times New Roman" panose="02020603050405020304" pitchFamily="18" charset="0"/>
                <a:cs typeface="Times New Roman" panose="02020603050405020304" pitchFamily="18" charset="0"/>
              </a:rPr>
              <a:t>Que puedan encontrar el final de su jornada </a:t>
            </a:r>
          </a:p>
          <a:p>
            <a:r>
              <a:rPr lang="es-ES" sz="1100" b="1" dirty="0">
                <a:latin typeface="Times New Roman" panose="02020603050405020304" pitchFamily="18" charset="0"/>
                <a:cs typeface="Times New Roman" panose="02020603050405020304" pitchFamily="18" charset="0"/>
              </a:rPr>
              <a:t>ya que nos abrimos a sus historias, \sus necesidades, sus espíritus;</a:t>
            </a:r>
          </a:p>
          <a:p>
            <a:r>
              <a:rPr lang="es-ES" sz="1100" b="1" dirty="0">
                <a:latin typeface="Times New Roman" panose="02020603050405020304" pitchFamily="18" charset="0"/>
                <a:cs typeface="Times New Roman" panose="02020603050405020304" pitchFamily="18" charset="0"/>
              </a:rPr>
              <a:t>Pedimos misericordia </a:t>
            </a:r>
          </a:p>
          <a:p>
            <a:r>
              <a:rPr lang="es-ES" sz="1100" b="1" dirty="0">
                <a:latin typeface="Times New Roman" panose="02020603050405020304" pitchFamily="18" charset="0"/>
                <a:cs typeface="Times New Roman" panose="02020603050405020304" pitchFamily="18" charset="0"/>
              </a:rPr>
              <a:t>para todos los migrantes </a:t>
            </a:r>
          </a:p>
          <a:p>
            <a:r>
              <a:rPr lang="es-ES" sz="1100" b="1" dirty="0">
                <a:latin typeface="Times New Roman" panose="02020603050405020304" pitchFamily="18" charset="0"/>
                <a:cs typeface="Times New Roman" panose="02020603050405020304" pitchFamily="18" charset="0"/>
              </a:rPr>
              <a:t>y para nuestras comunidades </a:t>
            </a:r>
          </a:p>
          <a:p>
            <a:r>
              <a:rPr lang="es-ES" sz="1100" b="1" dirty="0">
                <a:latin typeface="Times New Roman" panose="02020603050405020304" pitchFamily="18" charset="0"/>
                <a:cs typeface="Times New Roman" panose="02020603050405020304" pitchFamily="18" charset="0"/>
              </a:rPr>
              <a:t>que son retados a darles la bienvenida, </a:t>
            </a:r>
          </a:p>
          <a:p>
            <a:r>
              <a:rPr lang="es-ES" sz="1100" b="1" dirty="0">
                <a:latin typeface="Times New Roman" panose="02020603050405020304" pitchFamily="18" charset="0"/>
                <a:cs typeface="Times New Roman" panose="02020603050405020304" pitchFamily="18" charset="0"/>
              </a:rPr>
              <a:t>para darles esperanza para una nueva vida.</a:t>
            </a:r>
          </a:p>
          <a:p>
            <a:endParaRPr lang="es-ES" sz="1100" b="1" dirty="0">
              <a:latin typeface="Times New Roman" panose="02020603050405020304" pitchFamily="18" charset="0"/>
              <a:cs typeface="Times New Roman" panose="02020603050405020304" pitchFamily="18" charset="0"/>
            </a:endParaRPr>
          </a:p>
          <a:p>
            <a:r>
              <a:rPr lang="es-ES" sz="1100" b="1" dirty="0">
                <a:latin typeface="Times New Roman" panose="02020603050405020304" pitchFamily="18" charset="0"/>
                <a:cs typeface="Times New Roman" panose="02020603050405020304" pitchFamily="18" charset="0"/>
              </a:rPr>
              <a:t>-por Jane </a:t>
            </a:r>
            <a:r>
              <a:rPr lang="es-ES" sz="1100" b="1" dirty="0" err="1">
                <a:latin typeface="Times New Roman" panose="02020603050405020304" pitchFamily="18" charset="0"/>
                <a:cs typeface="Times New Roman" panose="02020603050405020304" pitchFamily="18" charset="0"/>
              </a:rPr>
              <a:t>Deren</a:t>
            </a:r>
            <a:r>
              <a:rPr lang="es-ES" sz="1100" b="1" dirty="0">
                <a:latin typeface="Times New Roman" panose="02020603050405020304" pitchFamily="18" charset="0"/>
                <a:cs typeface="Times New Roman" panose="02020603050405020304" pitchFamily="18" charset="0"/>
              </a:rPr>
              <a:t>, Educación para la justicia</a:t>
            </a:r>
          </a:p>
        </p:txBody>
      </p:sp>
      <p:sp>
        <p:nvSpPr>
          <p:cNvPr id="6" name="TextBox 5"/>
          <p:cNvSpPr txBox="1"/>
          <p:nvPr/>
        </p:nvSpPr>
        <p:spPr>
          <a:xfrm>
            <a:off x="364524" y="1600200"/>
            <a:ext cx="3810000" cy="509370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Prayer for Those Who Migrate</a:t>
            </a:r>
          </a:p>
          <a:p>
            <a:endParaRPr lang="en-US" sz="1000" dirty="0">
              <a:latin typeface="Times New Roman" panose="02020603050405020304" pitchFamily="18" charset="0"/>
              <a:cs typeface="Times New Roman" panose="02020603050405020304" pitchFamily="18" charset="0"/>
            </a:endParaRPr>
          </a:p>
          <a:p>
            <a:r>
              <a:rPr lang="en-US" sz="1100" b="1" dirty="0">
                <a:latin typeface="Times New Roman" panose="02020603050405020304" pitchFamily="18" charset="0"/>
                <a:cs typeface="Times New Roman" panose="02020603050405020304" pitchFamily="18" charset="0"/>
              </a:rPr>
              <a:t>Mary knew the weariness</a:t>
            </a:r>
          </a:p>
          <a:p>
            <a:r>
              <a:rPr lang="en-US" sz="1100" b="1" dirty="0">
                <a:latin typeface="Times New Roman" panose="02020603050405020304" pitchFamily="18" charset="0"/>
                <a:cs typeface="Times New Roman" panose="02020603050405020304" pitchFamily="18" charset="0"/>
              </a:rPr>
              <a:t>Of the journey;</a:t>
            </a:r>
          </a:p>
          <a:p>
            <a:r>
              <a:rPr lang="en-US" sz="1100" b="1" dirty="0">
                <a:latin typeface="Times New Roman" panose="02020603050405020304" pitchFamily="18" charset="0"/>
                <a:cs typeface="Times New Roman" panose="02020603050405020304" pitchFamily="18" charset="0"/>
              </a:rPr>
              <a:t>To Bethlehem, To Egypt,</a:t>
            </a:r>
          </a:p>
          <a:p>
            <a:r>
              <a:rPr lang="en-US" sz="1100" b="1" dirty="0">
                <a:latin typeface="Times New Roman" panose="02020603050405020304" pitchFamily="18" charset="0"/>
                <a:cs typeface="Times New Roman" panose="02020603050405020304" pitchFamily="18" charset="0"/>
              </a:rPr>
              <a:t>Back to Nazareth.</a:t>
            </a:r>
          </a:p>
          <a:p>
            <a:r>
              <a:rPr lang="en-US" sz="1100" b="1" dirty="0">
                <a:latin typeface="Times New Roman" panose="02020603050405020304" pitchFamily="18" charset="0"/>
                <a:cs typeface="Times New Roman" panose="02020603050405020304" pitchFamily="18" charset="0"/>
              </a:rPr>
              <a:t>She knew the weariness,</a:t>
            </a:r>
          </a:p>
          <a:p>
            <a:r>
              <a:rPr lang="en-US" sz="1100" b="1" dirty="0">
                <a:latin typeface="Times New Roman" panose="02020603050405020304" pitchFamily="18" charset="0"/>
                <a:cs typeface="Times New Roman" panose="02020603050405020304" pitchFamily="18" charset="0"/>
              </a:rPr>
              <a:t>The fear, the longing for home,</a:t>
            </a:r>
          </a:p>
          <a:p>
            <a:r>
              <a:rPr lang="en-US" sz="1100" b="1" dirty="0">
                <a:latin typeface="Times New Roman" panose="02020603050405020304" pitchFamily="18" charset="0"/>
                <a:cs typeface="Times New Roman" panose="02020603050405020304" pitchFamily="18" charset="0"/>
              </a:rPr>
              <a:t>The need to continue moving, moving,</a:t>
            </a:r>
          </a:p>
          <a:p>
            <a:r>
              <a:rPr lang="en-US" sz="1100" b="1" dirty="0">
                <a:latin typeface="Times New Roman" panose="02020603050405020304" pitchFamily="18" charset="0"/>
                <a:cs typeface="Times New Roman" panose="02020603050405020304" pitchFamily="18" charset="0"/>
              </a:rPr>
              <a:t>The longing for journey's end,</a:t>
            </a:r>
          </a:p>
          <a:p>
            <a:r>
              <a:rPr lang="en-US" sz="1100" b="1" dirty="0">
                <a:latin typeface="Times New Roman" panose="02020603050405020304" pitchFamily="18" charset="0"/>
                <a:cs typeface="Times New Roman" panose="02020603050405020304" pitchFamily="18" charset="0"/>
              </a:rPr>
              <a:t>the longing for at least </a:t>
            </a:r>
          </a:p>
          <a:p>
            <a:r>
              <a:rPr lang="en-US" sz="1100" b="1" dirty="0">
                <a:latin typeface="Times New Roman" panose="02020603050405020304" pitchFamily="18" charset="0"/>
                <a:cs typeface="Times New Roman" panose="02020603050405020304" pitchFamily="18" charset="0"/>
              </a:rPr>
              <a:t>a semblance of a home.</a:t>
            </a:r>
          </a:p>
          <a:p>
            <a:r>
              <a:rPr lang="en-US" sz="1100" b="1" dirty="0">
                <a:latin typeface="Times New Roman" panose="02020603050405020304" pitchFamily="18" charset="0"/>
                <a:cs typeface="Times New Roman" panose="02020603050405020304" pitchFamily="18" charset="0"/>
              </a:rPr>
              <a:t> </a:t>
            </a:r>
          </a:p>
          <a:p>
            <a:r>
              <a:rPr lang="en-US" sz="1100" b="1" dirty="0">
                <a:latin typeface="Times New Roman" panose="02020603050405020304" pitchFamily="18" charset="0"/>
                <a:cs typeface="Times New Roman" panose="02020603050405020304" pitchFamily="18" charset="0"/>
              </a:rPr>
              <a:t>To Mary we entrust</a:t>
            </a:r>
          </a:p>
          <a:p>
            <a:r>
              <a:rPr lang="en-US" sz="1100" b="1" dirty="0">
                <a:latin typeface="Times New Roman" panose="02020603050405020304" pitchFamily="18" charset="0"/>
                <a:cs typeface="Times New Roman" panose="02020603050405020304" pitchFamily="18" charset="0"/>
              </a:rPr>
              <a:t>The mothers, the fathers, the children</a:t>
            </a:r>
          </a:p>
          <a:p>
            <a:r>
              <a:rPr lang="en-US" sz="1100" b="1" dirty="0">
                <a:latin typeface="Times New Roman" panose="02020603050405020304" pitchFamily="18" charset="0"/>
                <a:cs typeface="Times New Roman" panose="02020603050405020304" pitchFamily="18" charset="0"/>
              </a:rPr>
              <a:t>who today are holy families</a:t>
            </a:r>
          </a:p>
          <a:p>
            <a:r>
              <a:rPr lang="en-US" sz="1100" b="1" dirty="0">
                <a:latin typeface="Times New Roman" panose="02020603050405020304" pitchFamily="18" charset="0"/>
                <a:cs typeface="Times New Roman" panose="02020603050405020304" pitchFamily="18" charset="0"/>
              </a:rPr>
              <a:t>Migrating in hope, in fear, in longing,</a:t>
            </a:r>
          </a:p>
          <a:p>
            <a:r>
              <a:rPr lang="en-US" sz="1100" b="1" dirty="0">
                <a:latin typeface="Times New Roman" panose="02020603050405020304" pitchFamily="18" charset="0"/>
                <a:cs typeface="Times New Roman" panose="02020603050405020304" pitchFamily="18" charset="0"/>
              </a:rPr>
              <a:t>for peace, for some security,</a:t>
            </a:r>
          </a:p>
          <a:p>
            <a:r>
              <a:rPr lang="en-US" sz="1100" b="1" dirty="0">
                <a:latin typeface="Times New Roman" panose="02020603050405020304" pitchFamily="18" charset="0"/>
                <a:cs typeface="Times New Roman" panose="02020603050405020304" pitchFamily="18" charset="0"/>
              </a:rPr>
              <a:t>For something like a home.</a:t>
            </a:r>
          </a:p>
          <a:p>
            <a:r>
              <a:rPr lang="en-US" sz="1100" b="1" dirty="0">
                <a:latin typeface="Times New Roman" panose="02020603050405020304" pitchFamily="18" charset="0"/>
                <a:cs typeface="Times New Roman" panose="02020603050405020304" pitchFamily="18" charset="0"/>
              </a:rPr>
              <a:t>May they find their journey's end</a:t>
            </a:r>
          </a:p>
          <a:p>
            <a:r>
              <a:rPr lang="en-US" sz="1100" b="1" dirty="0">
                <a:latin typeface="Times New Roman" panose="02020603050405020304" pitchFamily="18" charset="0"/>
                <a:cs typeface="Times New Roman" panose="02020603050405020304" pitchFamily="18" charset="0"/>
              </a:rPr>
              <a:t>as we open ourselves to their stories, </a:t>
            </a:r>
          </a:p>
          <a:p>
            <a:r>
              <a:rPr lang="en-US" sz="1100" b="1" dirty="0">
                <a:latin typeface="Times New Roman" panose="02020603050405020304" pitchFamily="18" charset="0"/>
                <a:cs typeface="Times New Roman" panose="02020603050405020304" pitchFamily="18" charset="0"/>
              </a:rPr>
              <a:t>their need, their spirits;</a:t>
            </a:r>
          </a:p>
          <a:p>
            <a:r>
              <a:rPr lang="en-US" sz="1100" b="1" dirty="0">
                <a:latin typeface="Times New Roman" panose="02020603050405020304" pitchFamily="18" charset="0"/>
                <a:cs typeface="Times New Roman" panose="02020603050405020304" pitchFamily="18" charset="0"/>
              </a:rPr>
              <a:t>We ask for mercy</a:t>
            </a:r>
          </a:p>
          <a:p>
            <a:r>
              <a:rPr lang="en-US" sz="1100" b="1" dirty="0">
                <a:latin typeface="Times New Roman" panose="02020603050405020304" pitchFamily="18" charset="0"/>
                <a:cs typeface="Times New Roman" panose="02020603050405020304" pitchFamily="18" charset="0"/>
              </a:rPr>
              <a:t>for all migrants</a:t>
            </a:r>
          </a:p>
          <a:p>
            <a:r>
              <a:rPr lang="en-US" sz="1100" b="1" dirty="0">
                <a:latin typeface="Times New Roman" panose="02020603050405020304" pitchFamily="18" charset="0"/>
                <a:cs typeface="Times New Roman" panose="02020603050405020304" pitchFamily="18" charset="0"/>
              </a:rPr>
              <a:t>and for our communities</a:t>
            </a:r>
          </a:p>
          <a:p>
            <a:r>
              <a:rPr lang="en-US" sz="1100" b="1" dirty="0">
                <a:latin typeface="Times New Roman" panose="02020603050405020304" pitchFamily="18" charset="0"/>
                <a:cs typeface="Times New Roman" panose="02020603050405020304" pitchFamily="18" charset="0"/>
              </a:rPr>
              <a:t>who are challenged to welcome them,</a:t>
            </a:r>
          </a:p>
          <a:p>
            <a:r>
              <a:rPr lang="en-US" sz="1100" b="1" dirty="0">
                <a:latin typeface="Times New Roman" panose="02020603050405020304" pitchFamily="18" charset="0"/>
                <a:cs typeface="Times New Roman" panose="02020603050405020304" pitchFamily="18" charset="0"/>
              </a:rPr>
              <a:t>to give them hope for a new life.</a:t>
            </a:r>
          </a:p>
          <a:p>
            <a:endParaRPr lang="en-US" sz="1100" b="1" dirty="0">
              <a:latin typeface="Times New Roman" panose="02020603050405020304" pitchFamily="18" charset="0"/>
              <a:cs typeface="Times New Roman" panose="02020603050405020304" pitchFamily="18" charset="0"/>
            </a:endParaRPr>
          </a:p>
          <a:p>
            <a:r>
              <a:rPr lang="en-US" sz="1100" b="1" dirty="0">
                <a:latin typeface="Times New Roman" panose="02020603050405020304" pitchFamily="18" charset="0"/>
                <a:cs typeface="Times New Roman" panose="02020603050405020304" pitchFamily="18" charset="0"/>
              </a:rPr>
              <a:t>--by Jane </a:t>
            </a:r>
            <a:r>
              <a:rPr lang="en-US" sz="1100" b="1" dirty="0" err="1">
                <a:latin typeface="Times New Roman" panose="02020603050405020304" pitchFamily="18" charset="0"/>
                <a:cs typeface="Times New Roman" panose="02020603050405020304" pitchFamily="18" charset="0"/>
              </a:rPr>
              <a:t>Deren</a:t>
            </a:r>
            <a:r>
              <a:rPr lang="en-US" sz="1100" b="1" dirty="0">
                <a:latin typeface="Times New Roman" panose="02020603050405020304" pitchFamily="18" charset="0"/>
                <a:cs typeface="Times New Roman" panose="02020603050405020304" pitchFamily="18" charset="0"/>
              </a:rPr>
              <a:t>, Education for Justice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Migrant Deaths Rising in Mediterranean Sea </a:t>
            </a:r>
          </a:p>
        </p:txBody>
      </p:sp>
      <p:pic>
        <p:nvPicPr>
          <p:cNvPr id="1026" name="Picture 2" descr="http://www.stichtingjason.nl/wp-content/uploads/2015/05/rescue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6772275"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900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Migrant Deaths Along US/Mexico Border</a:t>
            </a:r>
          </a:p>
        </p:txBody>
      </p:sp>
      <p:pic>
        <p:nvPicPr>
          <p:cNvPr id="2050" name="Picture 2" descr="http://forms.nomoredeaths.org/wp-content/uploads/2016/06/IMG_20160610_154220792-672x372.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28752" y="1600200"/>
            <a:ext cx="8121445"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545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Pope’s Call for “Globalization of Charity” to protect migrants</a:t>
            </a:r>
          </a:p>
        </p:txBody>
      </p:sp>
      <p:pic>
        <p:nvPicPr>
          <p:cNvPr id="2050" name="Picture 2" descr="http://www.catholicnews.com/photos/14hp0226.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057400" y="1676400"/>
            <a:ext cx="4816928"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600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Pope’s Message for World Day of Migrants and Refugees, 2014</a:t>
            </a:r>
          </a:p>
        </p:txBody>
      </p:sp>
      <p:sp>
        <p:nvSpPr>
          <p:cNvPr id="3" name="Content Placeholder 2"/>
          <p:cNvSpPr>
            <a:spLocks noGrp="1"/>
          </p:cNvSpPr>
          <p:nvPr>
            <p:ph sz="quarter" idx="1"/>
          </p:nvPr>
        </p:nvSpPr>
        <p:spPr/>
        <p:txBody>
          <a:bodyPr/>
          <a:lstStyle/>
          <a:p>
            <a:pPr marL="0" indent="0">
              <a:buNone/>
            </a:pPr>
            <a:r>
              <a:rPr lang="en-US" dirty="0"/>
              <a:t>“A change of attitude towards migrants and refugees is needed on the part of everyone, moving away from attitudes of defensiveness and fear, indifference and marginalization—all typical of a throwaway culture—towards attitudes based on a culture of encounter</a:t>
            </a:r>
            <a:r>
              <a:rPr lang="en-US" i="1" dirty="0"/>
              <a:t>,</a:t>
            </a:r>
            <a:r>
              <a:rPr lang="en-US" dirty="0"/>
              <a:t> the only culture capable of building a better, more just and fraternal world.”</a:t>
            </a:r>
          </a:p>
        </p:txBody>
      </p:sp>
    </p:spTree>
    <p:extLst>
      <p:ext uri="{BB962C8B-B14F-4D97-AF65-F5344CB8AC3E}">
        <p14:creationId xmlns:p14="http://schemas.microsoft.com/office/powerpoint/2010/main" val="377880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Testament</a:t>
            </a:r>
          </a:p>
        </p:txBody>
      </p:sp>
      <p:sp>
        <p:nvSpPr>
          <p:cNvPr id="3" name="Content Placeholder 2"/>
          <p:cNvSpPr>
            <a:spLocks noGrp="1"/>
          </p:cNvSpPr>
          <p:nvPr>
            <p:ph sz="quarter" idx="1"/>
          </p:nvPr>
        </p:nvSpPr>
        <p:spPr/>
        <p:txBody>
          <a:bodyPr/>
          <a:lstStyle/>
          <a:p>
            <a:r>
              <a:rPr lang="en-US" dirty="0"/>
              <a:t>Leviticus 19: 33-34</a:t>
            </a:r>
          </a:p>
          <a:p>
            <a:endParaRPr lang="en-US" dirty="0"/>
          </a:p>
          <a:p>
            <a:pPr marL="0" indent="0">
              <a:buNone/>
            </a:pPr>
            <a:r>
              <a:rPr lang="en-US" sz="3600" dirty="0"/>
              <a:t>“When an alien resides with you in your land, you shall not oppress the alien. The alien who resides with you shall be to you as the citizen among you; you shall love the alien as yourself, for you were once aliens in the land of Egypt.”</a:t>
            </a:r>
          </a:p>
        </p:txBody>
      </p:sp>
    </p:spTree>
    <p:extLst>
      <p:ext uri="{BB962C8B-B14F-4D97-AF65-F5344CB8AC3E}">
        <p14:creationId xmlns:p14="http://schemas.microsoft.com/office/powerpoint/2010/main" val="29856616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4562</TotalTime>
  <Words>1830</Words>
  <Application>Microsoft Macintosh PowerPoint</Application>
  <PresentationFormat>On-screen Show (4:3)</PresentationFormat>
  <Paragraphs>197</Paragraphs>
  <Slides>33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Perpetua</vt:lpstr>
      <vt:lpstr>Tahoma</vt:lpstr>
      <vt:lpstr>Times New Roman</vt:lpstr>
      <vt:lpstr>Tw Cen MT</vt:lpstr>
      <vt:lpstr>Wingdings</vt:lpstr>
      <vt:lpstr>Wingdings 2</vt:lpstr>
      <vt:lpstr>Median</vt:lpstr>
      <vt:lpstr>PowerPoint Presentation</vt:lpstr>
      <vt:lpstr>Thank you!   ¡Gracias!</vt:lpstr>
      <vt:lpstr>Goals of Catholic Teach-In on Migration:</vt:lpstr>
      <vt:lpstr>Opening Prayer (blue/azul) </vt:lpstr>
      <vt:lpstr>Migrant Deaths Rising in Mediterranean Sea </vt:lpstr>
      <vt:lpstr>Migrant Deaths Along US/Mexico Border</vt:lpstr>
      <vt:lpstr>Pope’s Call for “Globalization of Charity” to protect migrants</vt:lpstr>
      <vt:lpstr>Pope’s Message for World Day of Migrants and Refugees, 2014</vt:lpstr>
      <vt:lpstr>Old Testament</vt:lpstr>
      <vt:lpstr>PowerPoint Presentation</vt:lpstr>
      <vt:lpstr>Violence in Central America</vt:lpstr>
      <vt:lpstr>Our Nation’s Immigration Crisis</vt:lpstr>
      <vt:lpstr>Our Nation’s Immigration Crisis</vt:lpstr>
      <vt:lpstr>Our Nation’s Immigration Crisis</vt:lpstr>
      <vt:lpstr>Our Nation’s Immigration Crisis</vt:lpstr>
      <vt:lpstr>New Orleans Reconstruction Workforce</vt:lpstr>
      <vt:lpstr>Our Nation’s Immigration Crisis</vt:lpstr>
      <vt:lpstr>“Why didn’t they come legally?”</vt:lpstr>
      <vt:lpstr>Vast Majority of Americans Support a Path to Legal Status</vt:lpstr>
      <vt:lpstr>Decrease in Undocumented Immigration Population</vt:lpstr>
      <vt:lpstr>Our Nation’s Immigration Crisis</vt:lpstr>
      <vt:lpstr>Trump’s Executive Orders on Immigration</vt:lpstr>
      <vt:lpstr>Testimony of Local Immigrant(s)</vt:lpstr>
      <vt:lpstr>Church’s Principles on Migration VALORES FUNDAMENTALES DE LAS ENSEÑANZAS DE LA IGLESIA CATOLICA SOBRE MIGRACION (orange/naranja) </vt:lpstr>
      <vt:lpstr>Church’s Principles on Migration VALORES FUNDAMENTALES DE LAS ENSEÑANZAS DE LA IGLESIA CATOLICA SOBRE MIGRACION (orange/naranja) </vt:lpstr>
      <vt:lpstr>Testimony of Local Immigrant(s)</vt:lpstr>
      <vt:lpstr>Immigration Myths (see folder)</vt:lpstr>
      <vt:lpstr>Listening Sessions </vt:lpstr>
      <vt:lpstr>Share feelings in 1 or 2 sentences</vt:lpstr>
      <vt:lpstr>Ideas for Action/ Ideas para acción</vt:lpstr>
      <vt:lpstr>Church Teaching from Pope Francis</vt:lpstr>
      <vt:lpstr>Closing Prayer/Oración conclusiva</vt:lpstr>
      <vt:lpstr>PowerPoint Presentation</vt:lpstr>
    </vt:vector>
  </TitlesOfParts>
  <Company>Catholic Relief Services</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West</dc:creator>
  <cp:lastModifiedBy>kelseyame@gmail.com</cp:lastModifiedBy>
  <cp:revision>165</cp:revision>
  <cp:lastPrinted>2018-07-11T18:03:25Z</cp:lastPrinted>
  <dcterms:created xsi:type="dcterms:W3CDTF">2010-05-24T16:14:18Z</dcterms:created>
  <dcterms:modified xsi:type="dcterms:W3CDTF">2018-07-11T18:09:06Z</dcterms:modified>
</cp:coreProperties>
</file>